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20"/>
  </p:notesMasterIdLst>
  <p:sldIdLst>
    <p:sldId id="256" r:id="rId2"/>
    <p:sldId id="257" r:id="rId3"/>
    <p:sldId id="258" r:id="rId4"/>
    <p:sldId id="269" r:id="rId5"/>
    <p:sldId id="295" r:id="rId6"/>
    <p:sldId id="268" r:id="rId7"/>
    <p:sldId id="270" r:id="rId8"/>
    <p:sldId id="298" r:id="rId9"/>
    <p:sldId id="271" r:id="rId10"/>
    <p:sldId id="274" r:id="rId11"/>
    <p:sldId id="299" r:id="rId12"/>
    <p:sldId id="275" r:id="rId13"/>
    <p:sldId id="296" r:id="rId14"/>
    <p:sldId id="264" r:id="rId15"/>
    <p:sldId id="297" r:id="rId16"/>
    <p:sldId id="263" r:id="rId17"/>
    <p:sldId id="265" r:id="rId18"/>
    <p:sldId id="262" r:id="rId19"/>
  </p:sldIdLst>
  <p:sldSz cx="9144000" cy="5143500" type="screen16x9"/>
  <p:notesSz cx="6858000" cy="9144000"/>
  <p:embeddedFontLst>
    <p:embeddedFont>
      <p:font typeface="Barlow Light" pitchFamily="2" charset="0"/>
      <p:regular r:id="rId21"/>
      <p:bold r:id="rId22"/>
      <p:italic r:id="rId23"/>
      <p:boldItalic r:id="rId24"/>
    </p:embeddedFont>
    <p:embeddedFont>
      <p:font typeface="Barlow SemiBold"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60CA2F-AD4F-43A7-B7A6-27E5CA5AA7E8}">
  <a:tblStyle styleId="{E960CA2F-AD4F-43A7-B7A6-27E5CA5AA7E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31679FC-7606-471D-BB11-6C18445E7FC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6"/>
    <p:restoredTop sz="94456"/>
  </p:normalViewPr>
  <p:slideViewPr>
    <p:cSldViewPr snapToGrid="0" snapToObjects="1">
      <p:cViewPr>
        <p:scale>
          <a:sx n="89" d="100"/>
          <a:sy n="89" d="100"/>
        </p:scale>
        <p:origin x="608"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hsinhu/Desktop/AD571_Mon/Assignment5_Hsi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hsinhu/Desktop/AD571_Mon/Assignment5_Hsi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hsinhu/Desktop/AD571_Mon/Assignment5_Hsin.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Chart!$B$26</c:f>
              <c:strCache>
                <c:ptCount val="1"/>
                <c:pt idx="0">
                  <c:v>Residential</c:v>
                </c:pt>
              </c:strCache>
            </c:strRef>
          </c:tx>
          <c:spPr>
            <a:ln w="28575" cap="rnd">
              <a:solidFill>
                <a:schemeClr val="accent1"/>
              </a:solidFill>
              <a:round/>
            </a:ln>
            <a:effectLst/>
          </c:spPr>
          <c:marker>
            <c:symbol val="none"/>
          </c:marker>
          <c:cat>
            <c:numRef>
              <c:f>Chart!$A$27:$A$39</c:f>
              <c:numCache>
                <c:formatCode>General</c:formatCode>
                <c:ptCount val="13"/>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numCache>
            </c:numRef>
          </c:cat>
          <c:val>
            <c:numRef>
              <c:f>Chart!$B$27:$B$39</c:f>
              <c:numCache>
                <c:formatCode>General</c:formatCode>
                <c:ptCount val="13"/>
                <c:pt idx="0">
                  <c:v>57103947</c:v>
                </c:pt>
                <c:pt idx="1">
                  <c:v>54967199</c:v>
                </c:pt>
                <c:pt idx="2">
                  <c:v>53052448</c:v>
                </c:pt>
                <c:pt idx="3">
                  <c:v>48700343</c:v>
                </c:pt>
                <c:pt idx="4">
                  <c:v>54576783</c:v>
                </c:pt>
                <c:pt idx="5">
                  <c:v>67754278</c:v>
                </c:pt>
                <c:pt idx="6">
                  <c:v>80168137</c:v>
                </c:pt>
                <c:pt idx="7">
                  <c:v>114389123</c:v>
                </c:pt>
                <c:pt idx="8">
                  <c:v>135194658</c:v>
                </c:pt>
                <c:pt idx="9">
                  <c:v>139564614</c:v>
                </c:pt>
                <c:pt idx="10">
                  <c:v>155606245</c:v>
                </c:pt>
                <c:pt idx="11">
                  <c:v>130825088</c:v>
                </c:pt>
                <c:pt idx="12">
                  <c:v>117002827</c:v>
                </c:pt>
              </c:numCache>
            </c:numRef>
          </c:val>
          <c:smooth val="0"/>
          <c:extLst>
            <c:ext xmlns:c16="http://schemas.microsoft.com/office/drawing/2014/chart" uri="{C3380CC4-5D6E-409C-BE32-E72D297353CC}">
              <c16:uniqueId val="{00000000-7DE1-0D46-BDF6-182C5A8A700D}"/>
            </c:ext>
          </c:extLst>
        </c:ser>
        <c:ser>
          <c:idx val="1"/>
          <c:order val="1"/>
          <c:tx>
            <c:strRef>
              <c:f>Chart!$C$26</c:f>
              <c:strCache>
                <c:ptCount val="1"/>
                <c:pt idx="0">
                  <c:v>Commercial</c:v>
                </c:pt>
              </c:strCache>
            </c:strRef>
          </c:tx>
          <c:spPr>
            <a:ln w="28575" cap="rnd">
              <a:solidFill>
                <a:srgbClr val="C00000"/>
              </a:solidFill>
              <a:round/>
            </a:ln>
            <a:effectLst/>
          </c:spPr>
          <c:marker>
            <c:symbol val="none"/>
          </c:marker>
          <c:cat>
            <c:numRef>
              <c:f>Chart!$A$27:$A$39</c:f>
              <c:numCache>
                <c:formatCode>General</c:formatCode>
                <c:ptCount val="13"/>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numCache>
            </c:numRef>
          </c:cat>
          <c:val>
            <c:numRef>
              <c:f>Chart!$C$27:$C$39</c:f>
              <c:numCache>
                <c:formatCode>General</c:formatCode>
                <c:ptCount val="13"/>
                <c:pt idx="0">
                  <c:v>17955000</c:v>
                </c:pt>
                <c:pt idx="1">
                  <c:v>9174125</c:v>
                </c:pt>
                <c:pt idx="2">
                  <c:v>5838670</c:v>
                </c:pt>
                <c:pt idx="3">
                  <c:v>69585000</c:v>
                </c:pt>
                <c:pt idx="4">
                  <c:v>16262742</c:v>
                </c:pt>
                <c:pt idx="5">
                  <c:v>7347000</c:v>
                </c:pt>
                <c:pt idx="6">
                  <c:v>13523736</c:v>
                </c:pt>
                <c:pt idx="7">
                  <c:v>32762500</c:v>
                </c:pt>
                <c:pt idx="8">
                  <c:v>20849827</c:v>
                </c:pt>
                <c:pt idx="9">
                  <c:v>16172292</c:v>
                </c:pt>
                <c:pt idx="10">
                  <c:v>23098200</c:v>
                </c:pt>
                <c:pt idx="11">
                  <c:v>22744005</c:v>
                </c:pt>
                <c:pt idx="12">
                  <c:v>13950000</c:v>
                </c:pt>
              </c:numCache>
            </c:numRef>
          </c:val>
          <c:smooth val="0"/>
          <c:extLst>
            <c:ext xmlns:c16="http://schemas.microsoft.com/office/drawing/2014/chart" uri="{C3380CC4-5D6E-409C-BE32-E72D297353CC}">
              <c16:uniqueId val="{00000001-7DE1-0D46-BDF6-182C5A8A700D}"/>
            </c:ext>
          </c:extLst>
        </c:ser>
        <c:dLbls>
          <c:showLegendKey val="0"/>
          <c:showVal val="0"/>
          <c:showCatName val="0"/>
          <c:showSerName val="0"/>
          <c:showPercent val="0"/>
          <c:showBubbleSize val="0"/>
        </c:dLbls>
        <c:smooth val="0"/>
        <c:axId val="276421263"/>
        <c:axId val="236170863"/>
      </c:lineChart>
      <c:catAx>
        <c:axId val="276421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36170863"/>
        <c:crosses val="autoZero"/>
        <c:auto val="1"/>
        <c:lblAlgn val="ctr"/>
        <c:lblOffset val="100"/>
        <c:noMultiLvlLbl val="0"/>
      </c:catAx>
      <c:valAx>
        <c:axId val="236170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Total Sales Price</a:t>
                </a:r>
                <a:endParaRPr lang="zh-TW"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76421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Chart!$M$14</c:f>
              <c:strCache>
                <c:ptCount val="1"/>
                <c:pt idx="0">
                  <c:v>Sales units</c:v>
                </c:pt>
              </c:strCache>
            </c:strRef>
          </c:tx>
          <c:dPt>
            <c:idx val="0"/>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1-75CA-1F4C-BD0E-8A3E50D0A743}"/>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75CA-1F4C-BD0E-8A3E50D0A743}"/>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75CA-1F4C-BD0E-8A3E50D0A743}"/>
              </c:ext>
            </c:extLst>
          </c:dPt>
          <c:dLbls>
            <c:dLbl>
              <c:idx val="0"/>
              <c:layout>
                <c:manualLayout>
                  <c:x val="0.15529860972588114"/>
                  <c:y val="-5.6456070212977189E-2"/>
                </c:manualLayout>
              </c:layout>
              <c:tx>
                <c:rich>
                  <a:bodyPr/>
                  <a:lstStyle/>
                  <a:p>
                    <a:fld id="{06DD0B34-60D1-484C-A4F6-28E333D8A375}" type="PERCENTAGE">
                      <a:rPr lang="en-US" altLang="zh-TW" baseline="0" smtClean="0"/>
                      <a:pPr/>
                      <a:t>[百分比]</a:t>
                    </a:fld>
                    <a:endParaRPr lang="zh-TW" altLang="en-US"/>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5CA-1F4C-BD0E-8A3E50D0A743}"/>
                </c:ext>
              </c:extLst>
            </c:dLbl>
            <c:dLbl>
              <c:idx val="1"/>
              <c:layout>
                <c:manualLayout>
                  <c:x val="-9.7061631078676162E-3"/>
                  <c:y val="1.4114017553244276E-2"/>
                </c:manualLayout>
              </c:layout>
              <c:tx>
                <c:rich>
                  <a:bodyPr/>
                  <a:lstStyle/>
                  <a:p>
                    <a:fld id="{E8983B77-6C30-0649-AA4A-8BDD91999D31}" type="PERCENTAGE">
                      <a:rPr lang="en-US" altLang="zh-TW" baseline="0" smtClean="0"/>
                      <a:pPr/>
                      <a:t>[百分比]</a:t>
                    </a:fld>
                    <a:endParaRPr lang="zh-TW" altLang="en-US"/>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5CA-1F4C-BD0E-8A3E50D0A743}"/>
                </c:ext>
              </c:extLst>
            </c:dLbl>
            <c:dLbl>
              <c:idx val="2"/>
              <c:layout>
                <c:manualLayout>
                  <c:x val="0.1019147126326095"/>
                  <c:y val="4.7046725177480996E-3"/>
                </c:manualLayout>
              </c:layout>
              <c:tx>
                <c:rich>
                  <a:bodyPr/>
                  <a:lstStyle/>
                  <a:p>
                    <a:fld id="{D88B241E-92CE-AB4B-BEF0-AA673CF01CE7}" type="PERCENTAGE">
                      <a:rPr lang="en-US" altLang="zh-TW" baseline="0" smtClean="0"/>
                      <a:pPr/>
                      <a:t>[百分比]</a:t>
                    </a:fld>
                    <a:endParaRPr lang="zh-TW" altLang="en-US"/>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5CA-1F4C-BD0E-8A3E50D0A74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Chart!$L$15:$L$17</c:f>
              <c:strCache>
                <c:ptCount val="3"/>
                <c:pt idx="0">
                  <c:v>Residential</c:v>
                </c:pt>
                <c:pt idx="1">
                  <c:v>Commercial</c:v>
                </c:pt>
                <c:pt idx="2">
                  <c:v>Mixed</c:v>
                </c:pt>
              </c:strCache>
            </c:strRef>
          </c:cat>
          <c:val>
            <c:numRef>
              <c:f>Chart!$M$15:$M$17</c:f>
              <c:numCache>
                <c:formatCode>0%</c:formatCode>
                <c:ptCount val="3"/>
                <c:pt idx="0">
                  <c:v>0.95183266167722125</c:v>
                </c:pt>
                <c:pt idx="1">
                  <c:v>3.8380349261178275E-2</c:v>
                </c:pt>
                <c:pt idx="2">
                  <c:v>9.7869890616004603E-3</c:v>
                </c:pt>
              </c:numCache>
            </c:numRef>
          </c:val>
          <c:extLst>
            <c:ext xmlns:c16="http://schemas.microsoft.com/office/drawing/2014/chart" uri="{C3380CC4-5D6E-409C-BE32-E72D297353CC}">
              <c16:uniqueId val="{00000006-75CA-1F4C-BD0E-8A3E50D0A743}"/>
            </c:ext>
          </c:extLst>
        </c:ser>
        <c:dLbls>
          <c:dLblPos val="out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Chart!$B$2</c:f>
              <c:strCache>
                <c:ptCount val="1"/>
                <c:pt idx="0">
                  <c:v>Revenue</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Chart!$A$3:$A$10</c:f>
              <c:strCache>
                <c:ptCount val="8"/>
                <c:pt idx="0">
                  <c:v>2022 Q1</c:v>
                </c:pt>
                <c:pt idx="1">
                  <c:v>2022 Q2</c:v>
                </c:pt>
                <c:pt idx="2">
                  <c:v>2022 Q3</c:v>
                </c:pt>
                <c:pt idx="3">
                  <c:v>2022 Q4</c:v>
                </c:pt>
                <c:pt idx="4">
                  <c:v>2023 Q1</c:v>
                </c:pt>
                <c:pt idx="5">
                  <c:v>2023 Q2</c:v>
                </c:pt>
                <c:pt idx="6">
                  <c:v>2023 Q3</c:v>
                </c:pt>
                <c:pt idx="7">
                  <c:v>2023 Q4</c:v>
                </c:pt>
              </c:strCache>
            </c:strRef>
          </c:cat>
          <c:val>
            <c:numRef>
              <c:f>Chart!$B$3:$B$10</c:f>
              <c:numCache>
                <c:formatCode>0</c:formatCode>
                <c:ptCount val="8"/>
                <c:pt idx="0">
                  <c:v>136511.40843733333</c:v>
                </c:pt>
                <c:pt idx="1">
                  <c:v>149330.29000800001</c:v>
                </c:pt>
                <c:pt idx="2">
                  <c:v>139083.69007466667</c:v>
                </c:pt>
                <c:pt idx="3">
                  <c:v>143339.16998933334</c:v>
                </c:pt>
                <c:pt idx="4">
                  <c:v>144682.08962666668</c:v>
                </c:pt>
                <c:pt idx="5">
                  <c:v>157500.97119733333</c:v>
                </c:pt>
                <c:pt idx="6">
                  <c:v>147254.36761333334</c:v>
                </c:pt>
                <c:pt idx="7">
                  <c:v>151509.84752800001</c:v>
                </c:pt>
              </c:numCache>
            </c:numRef>
          </c:val>
          <c:extLst>
            <c:ext xmlns:c16="http://schemas.microsoft.com/office/drawing/2014/chart" uri="{C3380CC4-5D6E-409C-BE32-E72D297353CC}">
              <c16:uniqueId val="{00000000-DABA-B84C-86CD-44FC4278A6EA}"/>
            </c:ext>
          </c:extLst>
        </c:ser>
        <c:dLbls>
          <c:dLblPos val="outEnd"/>
          <c:showLegendKey val="0"/>
          <c:showVal val="1"/>
          <c:showCatName val="0"/>
          <c:showSerName val="0"/>
          <c:showPercent val="0"/>
          <c:showBubbleSize val="0"/>
        </c:dLbls>
        <c:gapWidth val="219"/>
        <c:overlap val="-27"/>
        <c:axId val="1830111504"/>
        <c:axId val="1739712912"/>
      </c:barChart>
      <c:catAx>
        <c:axId val="183011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739712912"/>
        <c:crosses val="autoZero"/>
        <c:auto val="1"/>
        <c:lblAlgn val="ctr"/>
        <c:lblOffset val="100"/>
        <c:noMultiLvlLbl val="0"/>
      </c:catAx>
      <c:valAx>
        <c:axId val="17397129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8301115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25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550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612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926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75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2"/>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5"/>
        <p:cNvGrpSpPr/>
        <p:nvPr/>
      </p:nvGrpSpPr>
      <p:grpSpPr>
        <a:xfrm>
          <a:off x="0" y="0"/>
          <a:ext cx="0" cy="0"/>
          <a:chOff x="0" y="0"/>
          <a:chExt cx="0" cy="0"/>
        </a:xfrm>
      </p:grpSpPr>
      <p:sp>
        <p:nvSpPr>
          <p:cNvPr id="106" name="Google Shape;106;p3"/>
          <p:cNvSpPr/>
          <p:nvPr/>
        </p:nvSpPr>
        <p:spPr>
          <a:xfrm>
            <a:off x="6100358" y="13"/>
            <a:ext cx="3050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75" y="1541675"/>
            <a:ext cx="6870000" cy="20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3"/>
          <p:cNvGrpSpPr/>
          <p:nvPr/>
        </p:nvGrpSpPr>
        <p:grpSpPr>
          <a:xfrm>
            <a:off x="8477595" y="4477088"/>
            <a:ext cx="666403" cy="666424"/>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3"/>
          <p:cNvGrpSpPr/>
          <p:nvPr/>
        </p:nvGrpSpPr>
        <p:grpSpPr>
          <a:xfrm>
            <a:off x="7042555" y="1541664"/>
            <a:ext cx="508369" cy="2060087"/>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3"/>
          <p:cNvGrpSpPr/>
          <p:nvPr/>
        </p:nvGrpSpPr>
        <p:grpSpPr>
          <a:xfrm>
            <a:off x="-225" y="2135380"/>
            <a:ext cx="301822" cy="872770"/>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3"/>
          <p:cNvGrpSpPr/>
          <p:nvPr/>
        </p:nvGrpSpPr>
        <p:grpSpPr>
          <a:xfrm>
            <a:off x="8842175" y="668859"/>
            <a:ext cx="301822" cy="872807"/>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6100350" y="4270684"/>
            <a:ext cx="301822" cy="872807"/>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3"/>
          <p:cNvGrpSpPr/>
          <p:nvPr/>
        </p:nvGrpSpPr>
        <p:grpSpPr>
          <a:xfrm>
            <a:off x="685795" y="0"/>
            <a:ext cx="666403" cy="666424"/>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3"/>
          <p:cNvSpPr txBox="1">
            <a:spLocks noGrp="1"/>
          </p:cNvSpPr>
          <p:nvPr>
            <p:ph type="ctrTitle"/>
          </p:nvPr>
        </p:nvSpPr>
        <p:spPr>
          <a:xfrm>
            <a:off x="603425" y="1794125"/>
            <a:ext cx="5497200" cy="872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endParaRPr/>
          </a:p>
        </p:txBody>
      </p:sp>
      <p:sp>
        <p:nvSpPr>
          <p:cNvPr id="189" name="Google Shape;189;p3"/>
          <p:cNvSpPr txBox="1">
            <a:spLocks noGrp="1"/>
          </p:cNvSpPr>
          <p:nvPr>
            <p:ph type="subTitle" idx="1"/>
          </p:nvPr>
        </p:nvSpPr>
        <p:spPr>
          <a:xfrm>
            <a:off x="603425" y="2604674"/>
            <a:ext cx="5497200" cy="379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89"/>
        <p:cNvGrpSpPr/>
        <p:nvPr/>
      </p:nvGrpSpPr>
      <p:grpSpPr>
        <a:xfrm>
          <a:off x="0" y="0"/>
          <a:ext cx="0" cy="0"/>
          <a:chOff x="0" y="0"/>
          <a:chExt cx="0" cy="0"/>
        </a:xfrm>
      </p:grpSpPr>
      <p:sp>
        <p:nvSpPr>
          <p:cNvPr id="290" name="Google Shape;290;p6"/>
          <p:cNvSpPr/>
          <p:nvPr/>
        </p:nvSpPr>
        <p:spPr>
          <a:xfrm>
            <a:off x="6100358" y="13"/>
            <a:ext cx="3050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322375" y="646500"/>
            <a:ext cx="44706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6"/>
          <p:cNvGrpSpPr/>
          <p:nvPr/>
        </p:nvGrpSpPr>
        <p:grpSpPr>
          <a:xfrm>
            <a:off x="-207" y="646493"/>
            <a:ext cx="155867" cy="653721"/>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6"/>
          <p:cNvGrpSpPr/>
          <p:nvPr/>
        </p:nvGrpSpPr>
        <p:grpSpPr>
          <a:xfrm>
            <a:off x="5434002" y="4483463"/>
            <a:ext cx="666347" cy="666373"/>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rot="-5400000">
            <a:off x="8018100" y="-167410"/>
            <a:ext cx="318554" cy="653721"/>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6"/>
          <p:cNvSpPr txBox="1">
            <a:spLocks noGrp="1"/>
          </p:cNvSpPr>
          <p:nvPr>
            <p:ph type="title"/>
          </p:nvPr>
        </p:nvSpPr>
        <p:spPr>
          <a:xfrm>
            <a:off x="508700" y="646500"/>
            <a:ext cx="4284300" cy="6537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a:endParaRPr/>
          </a:p>
        </p:txBody>
      </p:sp>
      <p:sp>
        <p:nvSpPr>
          <p:cNvPr id="319" name="Google Shape;319;p6"/>
          <p:cNvSpPr txBox="1">
            <a:spLocks noGrp="1"/>
          </p:cNvSpPr>
          <p:nvPr>
            <p:ph type="body" idx="1"/>
          </p:nvPr>
        </p:nvSpPr>
        <p:spPr>
          <a:xfrm>
            <a:off x="508700" y="1599700"/>
            <a:ext cx="42843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20" name="Google Shape;320;p6"/>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1"/>
        <p:cNvGrpSpPr/>
        <p:nvPr/>
      </p:nvGrpSpPr>
      <p:grpSpPr>
        <a:xfrm>
          <a:off x="0" y="0"/>
          <a:ext cx="0" cy="0"/>
          <a:chOff x="0" y="0"/>
          <a:chExt cx="0" cy="0"/>
        </a:xfrm>
      </p:grpSpPr>
      <p:grpSp>
        <p:nvGrpSpPr>
          <p:cNvPr id="322" name="Google Shape;322;p7"/>
          <p:cNvGrpSpPr/>
          <p:nvPr/>
        </p:nvGrpSpPr>
        <p:grpSpPr>
          <a:xfrm>
            <a:off x="-207" y="0"/>
            <a:ext cx="9158157" cy="5149835"/>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 name="Google Shape;351;p7"/>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52" name="Google Shape;352;p7"/>
          <p:cNvSpPr txBox="1">
            <a:spLocks noGrp="1"/>
          </p:cNvSpPr>
          <p:nvPr>
            <p:ph type="body" idx="1"/>
          </p:nvPr>
        </p:nvSpPr>
        <p:spPr>
          <a:xfrm>
            <a:off x="1172650"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53" name="Google Shape;353;p7"/>
          <p:cNvSpPr txBox="1">
            <a:spLocks noGrp="1"/>
          </p:cNvSpPr>
          <p:nvPr>
            <p:ph type="body" idx="2"/>
          </p:nvPr>
        </p:nvSpPr>
        <p:spPr>
          <a:xfrm>
            <a:off x="5056888"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54" name="Google Shape;354;p7"/>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5"/>
        <p:cNvGrpSpPr/>
        <p:nvPr/>
      </p:nvGrpSpPr>
      <p:grpSpPr>
        <a:xfrm>
          <a:off x="0" y="0"/>
          <a:ext cx="0" cy="0"/>
          <a:chOff x="0" y="0"/>
          <a:chExt cx="0" cy="0"/>
        </a:xfrm>
      </p:grpSpPr>
      <p:grpSp>
        <p:nvGrpSpPr>
          <p:cNvPr id="356" name="Google Shape;356;p8"/>
          <p:cNvGrpSpPr/>
          <p:nvPr/>
        </p:nvGrpSpPr>
        <p:grpSpPr>
          <a:xfrm>
            <a:off x="-207" y="0"/>
            <a:ext cx="9158157" cy="5149835"/>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 name="Google Shape;385;p8"/>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6" name="Google Shape;386;p8"/>
          <p:cNvSpPr txBox="1">
            <a:spLocks noGrp="1"/>
          </p:cNvSpPr>
          <p:nvPr>
            <p:ph type="body" idx="1"/>
          </p:nvPr>
        </p:nvSpPr>
        <p:spPr>
          <a:xfrm>
            <a:off x="1165875"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7" name="Google Shape;387;p8"/>
          <p:cNvSpPr txBox="1">
            <a:spLocks noGrp="1"/>
          </p:cNvSpPr>
          <p:nvPr>
            <p:ph type="body" idx="2"/>
          </p:nvPr>
        </p:nvSpPr>
        <p:spPr>
          <a:xfrm>
            <a:off x="3706438"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8" name="Google Shape;388;p8"/>
          <p:cNvSpPr txBox="1">
            <a:spLocks noGrp="1"/>
          </p:cNvSpPr>
          <p:nvPr>
            <p:ph type="body" idx="3"/>
          </p:nvPr>
        </p:nvSpPr>
        <p:spPr>
          <a:xfrm>
            <a:off x="6247001"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9" name="Google Shape;389;p8"/>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0"/>
        <p:cNvGrpSpPr/>
        <p:nvPr/>
      </p:nvGrpSpPr>
      <p:grpSpPr>
        <a:xfrm>
          <a:off x="0" y="0"/>
          <a:ext cx="0" cy="0"/>
          <a:chOff x="0" y="0"/>
          <a:chExt cx="0" cy="0"/>
        </a:xfrm>
      </p:grpSpPr>
      <p:grpSp>
        <p:nvGrpSpPr>
          <p:cNvPr id="391" name="Google Shape;391;p9"/>
          <p:cNvGrpSpPr/>
          <p:nvPr/>
        </p:nvGrpSpPr>
        <p:grpSpPr>
          <a:xfrm>
            <a:off x="-207" y="0"/>
            <a:ext cx="9158157" cy="5149835"/>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0" name="Google Shape;420;p9"/>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1" name="Google Shape;421;p9"/>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2"/>
        <p:cNvGrpSpPr/>
        <p:nvPr/>
      </p:nvGrpSpPr>
      <p:grpSpPr>
        <a:xfrm>
          <a:off x="0" y="0"/>
          <a:ext cx="0" cy="0"/>
          <a:chOff x="0" y="0"/>
          <a:chExt cx="0" cy="0"/>
        </a:xfrm>
      </p:grpSpPr>
      <p:sp>
        <p:nvSpPr>
          <p:cNvPr id="423" name="Google Shape;423;p10"/>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322375" y="4489799"/>
            <a:ext cx="7524000" cy="33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10"/>
          <p:cNvGrpSpPr/>
          <p:nvPr/>
        </p:nvGrpSpPr>
        <p:grpSpPr>
          <a:xfrm>
            <a:off x="-207" y="664293"/>
            <a:ext cx="155867" cy="653721"/>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0"/>
          <p:cNvGrpSpPr/>
          <p:nvPr/>
        </p:nvGrpSpPr>
        <p:grpSpPr>
          <a:xfrm>
            <a:off x="322384" y="657975"/>
            <a:ext cx="666347" cy="666373"/>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0"/>
          <p:cNvGrpSpPr/>
          <p:nvPr/>
        </p:nvGrpSpPr>
        <p:grpSpPr>
          <a:xfrm>
            <a:off x="8832384" y="670955"/>
            <a:ext cx="311815" cy="653721"/>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10"/>
          <p:cNvSpPr txBox="1">
            <a:spLocks noGrp="1"/>
          </p:cNvSpPr>
          <p:nvPr>
            <p:ph type="body" idx="1"/>
          </p:nvPr>
        </p:nvSpPr>
        <p:spPr>
          <a:xfrm>
            <a:off x="650725" y="4489800"/>
            <a:ext cx="7195800" cy="331200"/>
          </a:xfrm>
          <a:prstGeom prst="rect">
            <a:avLst/>
          </a:prstGeom>
        </p:spPr>
        <p:txBody>
          <a:bodyPr spcFirstLastPara="1" wrap="square" lIns="0" tIns="0" rIns="0" bIns="0" anchor="ctr" anchorCtr="0">
            <a:noAutofit/>
          </a:bodyPr>
          <a:lstStyle>
            <a:lvl1pPr marL="457200" lvl="0" indent="-228600" rtl="0">
              <a:spcBef>
                <a:spcPts val="360"/>
              </a:spcBef>
              <a:spcAft>
                <a:spcPts val="0"/>
              </a:spcAft>
              <a:buSzPts val="1400"/>
              <a:buNone/>
              <a:defRPr sz="1400"/>
            </a:lvl1pPr>
          </a:lstStyle>
          <a:p>
            <a:endParaRPr/>
          </a:p>
        </p:txBody>
      </p:sp>
      <p:sp>
        <p:nvSpPr>
          <p:cNvPr id="452" name="Google Shape;452;p10"/>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variant 1" type="blank">
  <p:cSld name="BLANK">
    <p:spTree>
      <p:nvGrpSpPr>
        <p:cNvPr id="1" name="Shape 453"/>
        <p:cNvGrpSpPr/>
        <p:nvPr/>
      </p:nvGrpSpPr>
      <p:grpSpPr>
        <a:xfrm>
          <a:off x="0" y="0"/>
          <a:ext cx="0" cy="0"/>
          <a:chOff x="0" y="0"/>
          <a:chExt cx="0" cy="0"/>
        </a:xfrm>
      </p:grpSpPr>
      <p:grpSp>
        <p:nvGrpSpPr>
          <p:cNvPr id="454" name="Google Shape;454;p11"/>
          <p:cNvGrpSpPr/>
          <p:nvPr/>
        </p:nvGrpSpPr>
        <p:grpSpPr>
          <a:xfrm>
            <a:off x="-207" y="0"/>
            <a:ext cx="9158157" cy="5149835"/>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2" name="Google Shape;482;p11"/>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1" name="Shape 483"/>
        <p:cNvGrpSpPr/>
        <p:nvPr/>
      </p:nvGrpSpPr>
      <p:grpSpPr>
        <a:xfrm>
          <a:off x="0" y="0"/>
          <a:ext cx="0" cy="0"/>
          <a:chOff x="0" y="0"/>
          <a:chExt cx="0" cy="0"/>
        </a:xfrm>
      </p:grpSpPr>
      <p:sp>
        <p:nvSpPr>
          <p:cNvPr id="484" name="Google Shape;484;p12"/>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12"/>
          <p:cNvGrpSpPr/>
          <p:nvPr/>
        </p:nvGrpSpPr>
        <p:grpSpPr>
          <a:xfrm>
            <a:off x="-207" y="664293"/>
            <a:ext cx="155867" cy="653721"/>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2"/>
          <p:cNvGrpSpPr/>
          <p:nvPr/>
        </p:nvGrpSpPr>
        <p:grpSpPr>
          <a:xfrm>
            <a:off x="322384" y="657975"/>
            <a:ext cx="666347" cy="666373"/>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2"/>
          <p:cNvGrpSpPr/>
          <p:nvPr/>
        </p:nvGrpSpPr>
        <p:grpSpPr>
          <a:xfrm>
            <a:off x="8832384" y="670955"/>
            <a:ext cx="311815" cy="653721"/>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12"/>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a:ea typeface="Barlow Light"/>
                <a:cs typeface="Barlow Light"/>
                <a:sym typeface="Barlow Light"/>
              </a:defRPr>
            </a:lvl1pPr>
            <a:lvl2pPr lvl="1" algn="ctr" rtl="0">
              <a:buNone/>
              <a:defRPr sz="1300">
                <a:solidFill>
                  <a:schemeClr val="accent1"/>
                </a:solidFill>
                <a:latin typeface="Barlow Light"/>
                <a:ea typeface="Barlow Light"/>
                <a:cs typeface="Barlow Light"/>
                <a:sym typeface="Barlow Light"/>
              </a:defRPr>
            </a:lvl2pPr>
            <a:lvl3pPr lvl="2" algn="ctr" rtl="0">
              <a:buNone/>
              <a:defRPr sz="1300">
                <a:solidFill>
                  <a:schemeClr val="accent1"/>
                </a:solidFill>
                <a:latin typeface="Barlow Light"/>
                <a:ea typeface="Barlow Light"/>
                <a:cs typeface="Barlow Light"/>
                <a:sym typeface="Barlow Light"/>
              </a:defRPr>
            </a:lvl3pPr>
            <a:lvl4pPr lvl="3" algn="ctr" rtl="0">
              <a:buNone/>
              <a:defRPr sz="1300">
                <a:solidFill>
                  <a:schemeClr val="accent1"/>
                </a:solidFill>
                <a:latin typeface="Barlow Light"/>
                <a:ea typeface="Barlow Light"/>
                <a:cs typeface="Barlow Light"/>
                <a:sym typeface="Barlow Light"/>
              </a:defRPr>
            </a:lvl4pPr>
            <a:lvl5pPr lvl="4" algn="ctr" rtl="0">
              <a:buNone/>
              <a:defRPr sz="1300">
                <a:solidFill>
                  <a:schemeClr val="accent1"/>
                </a:solidFill>
                <a:latin typeface="Barlow Light"/>
                <a:ea typeface="Barlow Light"/>
                <a:cs typeface="Barlow Light"/>
                <a:sym typeface="Barlow Light"/>
              </a:defRPr>
            </a:lvl5pPr>
            <a:lvl6pPr lvl="5" algn="ctr" rtl="0">
              <a:buNone/>
              <a:defRPr sz="1300">
                <a:solidFill>
                  <a:schemeClr val="accent1"/>
                </a:solidFill>
                <a:latin typeface="Barlow Light"/>
                <a:ea typeface="Barlow Light"/>
                <a:cs typeface="Barlow Light"/>
                <a:sym typeface="Barlow Light"/>
              </a:defRPr>
            </a:lvl6pPr>
            <a:lvl7pPr lvl="6" algn="ctr" rtl="0">
              <a:buNone/>
              <a:defRPr sz="1300">
                <a:solidFill>
                  <a:schemeClr val="accent1"/>
                </a:solidFill>
                <a:latin typeface="Barlow Light"/>
                <a:ea typeface="Barlow Light"/>
                <a:cs typeface="Barlow Light"/>
                <a:sym typeface="Barlow Light"/>
              </a:defRPr>
            </a:lvl7pPr>
            <a:lvl8pPr lvl="7" algn="ctr" rtl="0">
              <a:buNone/>
              <a:defRPr sz="1300">
                <a:solidFill>
                  <a:schemeClr val="accent1"/>
                </a:solidFill>
                <a:latin typeface="Barlow Light"/>
                <a:ea typeface="Barlow Light"/>
                <a:cs typeface="Barlow Light"/>
                <a:sym typeface="Barlow Light"/>
              </a:defRPr>
            </a:lvl8pPr>
            <a:lvl9pPr lvl="8" algn="ctr" rtl="0">
              <a:buNone/>
              <a:defRPr sz="1300">
                <a:solidFill>
                  <a:schemeClr val="accent1"/>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tif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tiff"/><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tiff"/><Relationship Id="rId5" Type="http://schemas.openxmlformats.org/officeDocument/2006/relationships/image" Target="../media/image2.png"/><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tiff"/><Relationship Id="rId5" Type="http://schemas.openxmlformats.org/officeDocument/2006/relationships/image" Target="../media/image5.tif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tif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3"/>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p>
            <a:r>
              <a:rPr lang="en" altLang="zh-TW" b="1" dirty="0"/>
              <a:t>NYC Real Estate- Baychester </a:t>
            </a:r>
            <a:endParaRPr dirty="0"/>
          </a:p>
        </p:txBody>
      </p:sp>
      <p:sp>
        <p:nvSpPr>
          <p:cNvPr id="3" name="Google Shape;551;p18">
            <a:extLst>
              <a:ext uri="{FF2B5EF4-FFF2-40B4-BE49-F238E27FC236}">
                <a16:creationId xmlns:a16="http://schemas.microsoft.com/office/drawing/2014/main" id="{A81FD706-A4BE-D84D-98C6-C8BDE04175BB}"/>
              </a:ext>
            </a:extLst>
          </p:cNvPr>
          <p:cNvSpPr txBox="1">
            <a:spLocks/>
          </p:cNvSpPr>
          <p:nvPr/>
        </p:nvSpPr>
        <p:spPr>
          <a:xfrm>
            <a:off x="1187418" y="3855308"/>
            <a:ext cx="3767641" cy="69217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Bef>
                <a:spcPts val="600"/>
              </a:spcBef>
              <a:buClr>
                <a:schemeClr val="dk1"/>
              </a:buClr>
              <a:buSzPts val="1100"/>
            </a:pPr>
            <a:r>
              <a:rPr lang="en" sz="1600" b="1" dirty="0" err="1">
                <a:solidFill>
                  <a:schemeClr val="dk1"/>
                </a:solidFill>
                <a:latin typeface="Barlow Light"/>
                <a:sym typeface="Barlow Light"/>
              </a:rPr>
              <a:t>Hsin</a:t>
            </a:r>
            <a:r>
              <a:rPr lang="en" sz="1600" b="1" dirty="0">
                <a:solidFill>
                  <a:schemeClr val="dk1"/>
                </a:solidFill>
                <a:latin typeface="Barlow Light"/>
                <a:sym typeface="Barlow Light"/>
              </a:rPr>
              <a:t> Fang Hu</a:t>
            </a:r>
          </a:p>
          <a:p>
            <a:pPr>
              <a:lnSpc>
                <a:spcPct val="115000"/>
              </a:lnSpc>
              <a:spcBef>
                <a:spcPts val="600"/>
              </a:spcBef>
              <a:buClr>
                <a:schemeClr val="dk1"/>
              </a:buClr>
              <a:buSzPts val="1100"/>
            </a:pPr>
            <a:r>
              <a:rPr lang="en" sz="1600" b="1" dirty="0">
                <a:solidFill>
                  <a:schemeClr val="dk1"/>
                </a:solidFill>
                <a:latin typeface="Barlow Light"/>
                <a:sym typeface="Barlow Light"/>
              </a:rPr>
              <a:t>AD571  Prof. David </a:t>
            </a:r>
            <a:r>
              <a:rPr lang="en" sz="1600" b="1" dirty="0" err="1">
                <a:solidFill>
                  <a:schemeClr val="dk1"/>
                </a:solidFill>
                <a:latin typeface="Barlow Light"/>
                <a:sym typeface="Barlow Light"/>
              </a:rPr>
              <a:t>Ritt</a:t>
            </a:r>
            <a:r>
              <a:rPr lang="en" sz="1600" b="1" dirty="0">
                <a:solidFill>
                  <a:schemeClr val="dk1"/>
                </a:solidFill>
                <a:latin typeface="Barlow Light"/>
                <a:sym typeface="Barlow Light"/>
              </a:rPr>
              <a:t> </a:t>
            </a:r>
          </a:p>
        </p:txBody>
      </p:sp>
      <p:pic>
        <p:nvPicPr>
          <p:cNvPr id="5" name="圖片 4">
            <a:extLst>
              <a:ext uri="{FF2B5EF4-FFF2-40B4-BE49-F238E27FC236}">
                <a16:creationId xmlns:a16="http://schemas.microsoft.com/office/drawing/2014/main" id="{D48C8D11-8F06-4C42-A820-906C2FDA29A2}"/>
              </a:ext>
            </a:extLst>
          </p:cNvPr>
          <p:cNvPicPr>
            <a:picLocks noChangeAspect="1"/>
          </p:cNvPicPr>
          <p:nvPr/>
        </p:nvPicPr>
        <p:blipFill>
          <a:blip r:embed="rId3"/>
          <a:stretch>
            <a:fillRect/>
          </a:stretch>
        </p:blipFill>
        <p:spPr>
          <a:xfrm>
            <a:off x="6311700" y="4117483"/>
            <a:ext cx="1918219" cy="860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1"/>
          <p:cNvSpPr txBox="1">
            <a:spLocks noGrp="1"/>
          </p:cNvSpPr>
          <p:nvPr>
            <p:ph type="body" idx="1"/>
          </p:nvPr>
        </p:nvSpPr>
        <p:spPr>
          <a:xfrm>
            <a:off x="902825" y="4489800"/>
            <a:ext cx="6943700" cy="331200"/>
          </a:xfrm>
          <a:prstGeom prst="rect">
            <a:avLst/>
          </a:prstGeom>
        </p:spPr>
        <p:txBody>
          <a:bodyPr spcFirstLastPara="1" wrap="square" lIns="0" tIns="0" rIns="0" bIns="0" anchor="ctr" anchorCtr="0">
            <a:noAutofit/>
          </a:bodyPr>
          <a:lstStyle/>
          <a:p>
            <a:pPr marL="0" indent="0"/>
            <a:r>
              <a:rPr lang="en" dirty="0"/>
              <a:t>The greatest profit: Reducing the commission by 0.07% and have 3 employees.</a:t>
            </a:r>
            <a:endParaRPr dirty="0"/>
          </a:p>
        </p:txBody>
      </p:sp>
      <p:sp>
        <p:nvSpPr>
          <p:cNvPr id="710" name="Google Shape;710;p31"/>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aphicFrame>
        <p:nvGraphicFramePr>
          <p:cNvPr id="22" name="圖表 21">
            <a:extLst>
              <a:ext uri="{FF2B5EF4-FFF2-40B4-BE49-F238E27FC236}">
                <a16:creationId xmlns:a16="http://schemas.microsoft.com/office/drawing/2014/main" id="{4E558593-E886-0F40-A9BD-63930D08DF58}"/>
              </a:ext>
            </a:extLst>
          </p:cNvPr>
          <p:cNvGraphicFramePr>
            <a:graphicFrameLocks/>
          </p:cNvGraphicFramePr>
          <p:nvPr>
            <p:extLst>
              <p:ext uri="{D42A27DB-BD31-4B8C-83A1-F6EECF244321}">
                <p14:modId xmlns:p14="http://schemas.microsoft.com/office/powerpoint/2010/main" val="2638319319"/>
              </p:ext>
            </p:extLst>
          </p:nvPr>
        </p:nvGraphicFramePr>
        <p:xfrm>
          <a:off x="4448022" y="850743"/>
          <a:ext cx="4050423" cy="1606545"/>
        </p:xfrm>
        <a:graphic>
          <a:graphicData uri="http://schemas.openxmlformats.org/drawingml/2006/chart">
            <c:chart xmlns:c="http://schemas.openxmlformats.org/drawingml/2006/chart" xmlns:r="http://schemas.openxmlformats.org/officeDocument/2006/relationships" r:id="rId3"/>
          </a:graphicData>
        </a:graphic>
      </p:graphicFrame>
      <p:pic>
        <p:nvPicPr>
          <p:cNvPr id="2" name="圖片 1">
            <a:extLst>
              <a:ext uri="{FF2B5EF4-FFF2-40B4-BE49-F238E27FC236}">
                <a16:creationId xmlns:a16="http://schemas.microsoft.com/office/drawing/2014/main" id="{FCA7F126-1633-4948-9AEF-75101D240EC9}"/>
              </a:ext>
            </a:extLst>
          </p:cNvPr>
          <p:cNvPicPr>
            <a:picLocks noChangeAspect="1"/>
          </p:cNvPicPr>
          <p:nvPr/>
        </p:nvPicPr>
        <p:blipFill>
          <a:blip r:embed="rId4"/>
          <a:stretch>
            <a:fillRect/>
          </a:stretch>
        </p:blipFill>
        <p:spPr>
          <a:xfrm>
            <a:off x="1401365" y="513901"/>
            <a:ext cx="2770378" cy="3641706"/>
          </a:xfrm>
          <a:prstGeom prst="rect">
            <a:avLst/>
          </a:prstGeom>
        </p:spPr>
      </p:pic>
      <p:sp>
        <p:nvSpPr>
          <p:cNvPr id="3" name="矩形 2">
            <a:extLst>
              <a:ext uri="{FF2B5EF4-FFF2-40B4-BE49-F238E27FC236}">
                <a16:creationId xmlns:a16="http://schemas.microsoft.com/office/drawing/2014/main" id="{98531FBD-37FE-2B46-87B9-4180443845DE}"/>
              </a:ext>
            </a:extLst>
          </p:cNvPr>
          <p:cNvSpPr/>
          <p:nvPr/>
        </p:nvSpPr>
        <p:spPr>
          <a:xfrm>
            <a:off x="4560761" y="2808635"/>
            <a:ext cx="4154597" cy="1346972"/>
          </a:xfrm>
          <a:prstGeom prst="rect">
            <a:avLst/>
          </a:prstGeom>
        </p:spPr>
        <p:txBody>
          <a:bodyPr wrap="square">
            <a:spAutoFit/>
          </a:bodyPr>
          <a:lstStyle/>
          <a:p>
            <a:pPr>
              <a:lnSpc>
                <a:spcPct val="150000"/>
              </a:lnSpc>
            </a:pPr>
            <a:r>
              <a:rPr lang="en-US" altLang="zh-TW" i="1" dirty="0">
                <a:latin typeface="Times New Roman" panose="02020603050405020304" pitchFamily="18" charset="0"/>
                <a:ea typeface="新細明體" panose="02020500000000000000" pitchFamily="18" charset="-120"/>
                <a:cs typeface="新細明體" panose="02020500000000000000" pitchFamily="18" charset="-120"/>
              </a:rPr>
              <a:t>Adjusted Market Penetration (MP) </a:t>
            </a:r>
          </a:p>
          <a:p>
            <a:pPr>
              <a:lnSpc>
                <a:spcPct val="150000"/>
              </a:lnSpc>
            </a:pPr>
            <a:r>
              <a:rPr lang="en-US" altLang="zh-TW" i="1" dirty="0">
                <a:latin typeface="Times New Roman" panose="02020603050405020304" pitchFamily="18" charset="0"/>
                <a:ea typeface="新細明體" panose="02020500000000000000" pitchFamily="18" charset="-120"/>
                <a:cs typeface="新細明體" panose="02020500000000000000" pitchFamily="18" charset="-120"/>
              </a:rPr>
              <a:t>= 5.5% + Increased MP% due to reduced commission + Increased MP% by hiring employees </a:t>
            </a:r>
          </a:p>
          <a:p>
            <a:pPr>
              <a:lnSpc>
                <a:spcPct val="150000"/>
              </a:lnSpc>
            </a:pPr>
            <a:r>
              <a:rPr lang="en-US" altLang="zh-TW" i="1" dirty="0">
                <a:latin typeface="Times New Roman" panose="02020603050405020304" pitchFamily="18" charset="0"/>
                <a:ea typeface="新細明體" panose="02020500000000000000" pitchFamily="18" charset="-120"/>
                <a:cs typeface="新細明體" panose="02020500000000000000" pitchFamily="18" charset="-120"/>
              </a:rPr>
              <a:t>+ Increased MP% through marketing spending</a:t>
            </a:r>
            <a:endParaRPr lang="zh-TW" altLang="zh-TW" sz="2000" dirty="0">
              <a:effectLst/>
              <a:latin typeface="新細明體" panose="02020500000000000000" pitchFamily="18" charset="-120"/>
              <a:ea typeface="新細明體" panose="02020500000000000000" pitchFamily="18" charset="-120"/>
              <a:cs typeface="新細明體" panose="02020500000000000000" pitchFamily="18" charset="-120"/>
            </a:endParaRPr>
          </a:p>
        </p:txBody>
      </p:sp>
      <p:sp>
        <p:nvSpPr>
          <p:cNvPr id="27" name="Google Shape;667;p29">
            <a:extLst>
              <a:ext uri="{FF2B5EF4-FFF2-40B4-BE49-F238E27FC236}">
                <a16:creationId xmlns:a16="http://schemas.microsoft.com/office/drawing/2014/main" id="{17FF574A-4A04-9842-98FC-0F166AE148F1}"/>
              </a:ext>
            </a:extLst>
          </p:cNvPr>
          <p:cNvSpPr txBox="1">
            <a:spLocks/>
          </p:cNvSpPr>
          <p:nvPr/>
        </p:nvSpPr>
        <p:spPr>
          <a:xfrm>
            <a:off x="5961171" y="513901"/>
            <a:ext cx="1024124" cy="3268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 sz="2000" dirty="0">
                <a:solidFill>
                  <a:schemeClr val="tx1"/>
                </a:solidFill>
              </a:rPr>
              <a:t>Revenue</a:t>
            </a:r>
          </a:p>
        </p:txBody>
      </p:sp>
      <p:sp>
        <p:nvSpPr>
          <p:cNvPr id="8" name="Google Shape;667;p29">
            <a:extLst>
              <a:ext uri="{FF2B5EF4-FFF2-40B4-BE49-F238E27FC236}">
                <a16:creationId xmlns:a16="http://schemas.microsoft.com/office/drawing/2014/main" id="{E651F1C3-5563-B546-9FA7-E6536F730089}"/>
              </a:ext>
            </a:extLst>
          </p:cNvPr>
          <p:cNvSpPr txBox="1">
            <a:spLocks/>
          </p:cNvSpPr>
          <p:nvPr/>
        </p:nvSpPr>
        <p:spPr>
          <a:xfrm>
            <a:off x="726819" y="98222"/>
            <a:ext cx="3177915" cy="1482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1200" dirty="0">
                <a:solidFill>
                  <a:schemeClr val="tx1"/>
                </a:solidFill>
              </a:rPr>
              <a:t>AD571 Real Estate Analysis _ </a:t>
            </a:r>
            <a:r>
              <a:rPr lang="en-US" sz="1200" dirty="0" err="1">
                <a:solidFill>
                  <a:schemeClr val="tx1"/>
                </a:solidFill>
              </a:rPr>
              <a:t>Hsin</a:t>
            </a:r>
            <a:endParaRPr lang="en" sz="1200" dirty="0">
              <a:solidFill>
                <a:schemeClr val="tx1"/>
              </a:solidFill>
            </a:endParaRPr>
          </a:p>
        </p:txBody>
      </p:sp>
      <p:pic>
        <p:nvPicPr>
          <p:cNvPr id="9" name="圖片 8">
            <a:extLst>
              <a:ext uri="{FF2B5EF4-FFF2-40B4-BE49-F238E27FC236}">
                <a16:creationId xmlns:a16="http://schemas.microsoft.com/office/drawing/2014/main" id="{3C7E43B2-0696-5845-8C7C-C05F3838E1D6}"/>
              </a:ext>
            </a:extLst>
          </p:cNvPr>
          <p:cNvPicPr>
            <a:picLocks noChangeAspect="1"/>
          </p:cNvPicPr>
          <p:nvPr/>
        </p:nvPicPr>
        <p:blipFill>
          <a:blip r:embed="rId5"/>
          <a:stretch>
            <a:fillRect/>
          </a:stretch>
        </p:blipFill>
        <p:spPr>
          <a:xfrm>
            <a:off x="7312491" y="4577225"/>
            <a:ext cx="1068067" cy="4788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578712" y="2152471"/>
            <a:ext cx="5859158" cy="872700"/>
          </a:xfrm>
          <a:prstGeom prst="rect">
            <a:avLst/>
          </a:prstGeom>
        </p:spPr>
        <p:txBody>
          <a:bodyPr spcFirstLastPara="1" wrap="square" lIns="0" tIns="0" rIns="0" bIns="0" anchor="b" anchorCtr="0">
            <a:noAutofit/>
          </a:bodyPr>
          <a:lstStyle/>
          <a:p>
            <a:r>
              <a:rPr lang="en" dirty="0"/>
              <a:t>4. </a:t>
            </a:r>
            <a:r>
              <a:rPr lang="en-US" altLang="zh-TW" dirty="0"/>
              <a:t>Model monitoring &amp; improvement</a:t>
            </a:r>
            <a:endParaRPr dirty="0"/>
          </a:p>
        </p:txBody>
      </p:sp>
      <p:pic>
        <p:nvPicPr>
          <p:cNvPr id="3" name="圖片 2">
            <a:extLst>
              <a:ext uri="{FF2B5EF4-FFF2-40B4-BE49-F238E27FC236}">
                <a16:creationId xmlns:a16="http://schemas.microsoft.com/office/drawing/2014/main" id="{8CA8B21B-7BF4-0042-8638-468F1C2AA85E}"/>
              </a:ext>
            </a:extLst>
          </p:cNvPr>
          <p:cNvPicPr>
            <a:picLocks noChangeAspect="1"/>
          </p:cNvPicPr>
          <p:nvPr/>
        </p:nvPicPr>
        <p:blipFill>
          <a:blip r:embed="rId3"/>
          <a:stretch>
            <a:fillRect/>
          </a:stretch>
        </p:blipFill>
        <p:spPr>
          <a:xfrm>
            <a:off x="7233289" y="4548650"/>
            <a:ext cx="1068067" cy="478850"/>
          </a:xfrm>
          <a:prstGeom prst="rect">
            <a:avLst/>
          </a:prstGeom>
        </p:spPr>
      </p:pic>
    </p:spTree>
    <p:extLst>
      <p:ext uri="{BB962C8B-B14F-4D97-AF65-F5344CB8AC3E}">
        <p14:creationId xmlns:p14="http://schemas.microsoft.com/office/powerpoint/2010/main" val="2008419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4" name="Google Shape;734;p32"/>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0" name="Google Shape;577;p20">
            <a:extLst>
              <a:ext uri="{FF2B5EF4-FFF2-40B4-BE49-F238E27FC236}">
                <a16:creationId xmlns:a16="http://schemas.microsoft.com/office/drawing/2014/main" id="{2CB64884-6045-0C47-9956-55F20AE8BCCE}"/>
              </a:ext>
            </a:extLst>
          </p:cNvPr>
          <p:cNvSpPr txBox="1">
            <a:spLocks/>
          </p:cNvSpPr>
          <p:nvPr/>
        </p:nvSpPr>
        <p:spPr>
          <a:xfrm>
            <a:off x="1290954" y="962145"/>
            <a:ext cx="3304195" cy="275275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2000" b="1" dirty="0"/>
              <a:t>Monitoring</a:t>
            </a:r>
          </a:p>
          <a:p>
            <a:pPr>
              <a:lnSpc>
                <a:spcPct val="150000"/>
              </a:lnSpc>
            </a:pPr>
            <a:r>
              <a:rPr lang="en-US" dirty="0"/>
              <a:t>We can compare the actual sales figures in 2022 with the forecasted values, and first examine the accuracy of the forecasted values.</a:t>
            </a:r>
          </a:p>
          <a:p>
            <a:pPr>
              <a:lnSpc>
                <a:spcPct val="150000"/>
              </a:lnSpc>
            </a:pPr>
            <a:r>
              <a:rPr lang="en-US" dirty="0"/>
              <a:t>Then check the rationality of the market penetration rate and commission ratio, and fine-tune the ratio.</a:t>
            </a:r>
          </a:p>
        </p:txBody>
      </p:sp>
      <p:sp>
        <p:nvSpPr>
          <p:cNvPr id="11" name="Google Shape;579;p20">
            <a:extLst>
              <a:ext uri="{FF2B5EF4-FFF2-40B4-BE49-F238E27FC236}">
                <a16:creationId xmlns:a16="http://schemas.microsoft.com/office/drawing/2014/main" id="{7F23466B-1F13-E84F-9C95-A78130DF7085}"/>
              </a:ext>
            </a:extLst>
          </p:cNvPr>
          <p:cNvSpPr txBox="1">
            <a:spLocks/>
          </p:cNvSpPr>
          <p:nvPr/>
        </p:nvSpPr>
        <p:spPr>
          <a:xfrm>
            <a:off x="4902991" y="962145"/>
            <a:ext cx="3250466" cy="255968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 sz="2000" b="1" dirty="0"/>
              <a:t>Improvement</a:t>
            </a:r>
            <a:endParaRPr lang="en-US" sz="2000" b="1" dirty="0"/>
          </a:p>
          <a:p>
            <a:pPr>
              <a:lnSpc>
                <a:spcPct val="150000"/>
              </a:lnSpc>
            </a:pPr>
            <a:r>
              <a:rPr lang="en" dirty="0"/>
              <a:t>With the previous monitoring data, we can improve the prediction model and optimization model. Making it feasible and profitable to open an office in Baychester.</a:t>
            </a:r>
          </a:p>
        </p:txBody>
      </p:sp>
      <p:sp>
        <p:nvSpPr>
          <p:cNvPr id="12" name="Google Shape;559;p19">
            <a:extLst>
              <a:ext uri="{FF2B5EF4-FFF2-40B4-BE49-F238E27FC236}">
                <a16:creationId xmlns:a16="http://schemas.microsoft.com/office/drawing/2014/main" id="{765F200C-7054-A940-9618-0714F4852794}"/>
              </a:ext>
            </a:extLst>
          </p:cNvPr>
          <p:cNvSpPr/>
          <p:nvPr/>
        </p:nvSpPr>
        <p:spPr>
          <a:xfrm>
            <a:off x="6713506" y="4699572"/>
            <a:ext cx="198362" cy="1894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60;p19">
            <a:extLst>
              <a:ext uri="{FF2B5EF4-FFF2-40B4-BE49-F238E27FC236}">
                <a16:creationId xmlns:a16="http://schemas.microsoft.com/office/drawing/2014/main" id="{50A81FE8-5410-2C45-87E1-A0EBB7F21520}"/>
              </a:ext>
            </a:extLst>
          </p:cNvPr>
          <p:cNvGrpSpPr/>
          <p:nvPr/>
        </p:nvGrpSpPr>
        <p:grpSpPr>
          <a:xfrm>
            <a:off x="7223990" y="3168665"/>
            <a:ext cx="849790" cy="849997"/>
            <a:chOff x="6654650" y="3665275"/>
            <a:chExt cx="409100" cy="409125"/>
          </a:xfrm>
        </p:grpSpPr>
        <p:sp>
          <p:nvSpPr>
            <p:cNvPr id="14" name="Google Shape;561;p19">
              <a:extLst>
                <a:ext uri="{FF2B5EF4-FFF2-40B4-BE49-F238E27FC236}">
                  <a16:creationId xmlns:a16="http://schemas.microsoft.com/office/drawing/2014/main" id="{E909EDF1-466C-494D-B5DE-C3FC75032B5C}"/>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2;p19">
              <a:extLst>
                <a:ext uri="{FF2B5EF4-FFF2-40B4-BE49-F238E27FC236}">
                  <a16:creationId xmlns:a16="http://schemas.microsoft.com/office/drawing/2014/main" id="{6A4AC178-F1E9-7642-ADAD-FB19E4435778}"/>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63;p19">
            <a:extLst>
              <a:ext uri="{FF2B5EF4-FFF2-40B4-BE49-F238E27FC236}">
                <a16:creationId xmlns:a16="http://schemas.microsoft.com/office/drawing/2014/main" id="{3F6ECC22-412C-EE4F-A5C4-78C7E9DBA5B4}"/>
              </a:ext>
            </a:extLst>
          </p:cNvPr>
          <p:cNvGrpSpPr/>
          <p:nvPr/>
        </p:nvGrpSpPr>
        <p:grpSpPr>
          <a:xfrm rot="1056911">
            <a:off x="6055106" y="4311702"/>
            <a:ext cx="561422" cy="561499"/>
            <a:chOff x="570875" y="4322250"/>
            <a:chExt cx="443300" cy="443325"/>
          </a:xfrm>
        </p:grpSpPr>
        <p:sp>
          <p:nvSpPr>
            <p:cNvPr id="17" name="Google Shape;564;p19">
              <a:extLst>
                <a:ext uri="{FF2B5EF4-FFF2-40B4-BE49-F238E27FC236}">
                  <a16:creationId xmlns:a16="http://schemas.microsoft.com/office/drawing/2014/main" id="{D1CDE0D7-B40E-8546-A7F3-0402C3231DAE}"/>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5;p19">
              <a:extLst>
                <a:ext uri="{FF2B5EF4-FFF2-40B4-BE49-F238E27FC236}">
                  <a16:creationId xmlns:a16="http://schemas.microsoft.com/office/drawing/2014/main" id="{060F8BAD-39A3-934C-ABAD-2AA16A74DD41}"/>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6;p19">
              <a:extLst>
                <a:ext uri="{FF2B5EF4-FFF2-40B4-BE49-F238E27FC236}">
                  <a16:creationId xmlns:a16="http://schemas.microsoft.com/office/drawing/2014/main" id="{457B92FE-FC91-1B45-9307-5AA62119EA1B}"/>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7;p19">
              <a:extLst>
                <a:ext uri="{FF2B5EF4-FFF2-40B4-BE49-F238E27FC236}">
                  <a16:creationId xmlns:a16="http://schemas.microsoft.com/office/drawing/2014/main" id="{5A519BF9-06E7-CD41-92DA-BB66A77C0302}"/>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568;p19">
            <a:extLst>
              <a:ext uri="{FF2B5EF4-FFF2-40B4-BE49-F238E27FC236}">
                <a16:creationId xmlns:a16="http://schemas.microsoft.com/office/drawing/2014/main" id="{62E82DFF-F8A5-5249-89AB-E98F9E29B9BB}"/>
              </a:ext>
            </a:extLst>
          </p:cNvPr>
          <p:cNvSpPr/>
          <p:nvPr/>
        </p:nvSpPr>
        <p:spPr>
          <a:xfrm rot="2466730">
            <a:off x="6565489" y="3817089"/>
            <a:ext cx="275589" cy="2631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9;p19">
            <a:extLst>
              <a:ext uri="{FF2B5EF4-FFF2-40B4-BE49-F238E27FC236}">
                <a16:creationId xmlns:a16="http://schemas.microsoft.com/office/drawing/2014/main" id="{26E882E2-E8CD-E549-9982-B40198ED83CB}"/>
              </a:ext>
            </a:extLst>
          </p:cNvPr>
          <p:cNvSpPr/>
          <p:nvPr/>
        </p:nvSpPr>
        <p:spPr>
          <a:xfrm rot="-1609361">
            <a:off x="7884573" y="4085809"/>
            <a:ext cx="198319" cy="1893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0;p19">
            <a:extLst>
              <a:ext uri="{FF2B5EF4-FFF2-40B4-BE49-F238E27FC236}">
                <a16:creationId xmlns:a16="http://schemas.microsoft.com/office/drawing/2014/main" id="{B8599B1A-FFAE-AA4B-9D98-6F4C5A7E90F9}"/>
              </a:ext>
            </a:extLst>
          </p:cNvPr>
          <p:cNvSpPr/>
          <p:nvPr/>
        </p:nvSpPr>
        <p:spPr>
          <a:xfrm rot="2926229">
            <a:off x="8520648" y="3877746"/>
            <a:ext cx="148535" cy="14182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1;p19">
            <a:extLst>
              <a:ext uri="{FF2B5EF4-FFF2-40B4-BE49-F238E27FC236}">
                <a16:creationId xmlns:a16="http://schemas.microsoft.com/office/drawing/2014/main" id="{52D185F8-7516-BB4B-A922-5989D0AFD511}"/>
              </a:ext>
            </a:extLst>
          </p:cNvPr>
          <p:cNvSpPr/>
          <p:nvPr/>
        </p:nvSpPr>
        <p:spPr>
          <a:xfrm rot="-1609084" flipV="1">
            <a:off x="8333278" y="3224523"/>
            <a:ext cx="230232" cy="25931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67;p29">
            <a:extLst>
              <a:ext uri="{FF2B5EF4-FFF2-40B4-BE49-F238E27FC236}">
                <a16:creationId xmlns:a16="http://schemas.microsoft.com/office/drawing/2014/main" id="{7A0E5EA0-52D7-F847-81E4-71C66D3B18F0}"/>
              </a:ext>
            </a:extLst>
          </p:cNvPr>
          <p:cNvSpPr txBox="1">
            <a:spLocks/>
          </p:cNvSpPr>
          <p:nvPr/>
        </p:nvSpPr>
        <p:spPr>
          <a:xfrm>
            <a:off x="726819" y="98222"/>
            <a:ext cx="3177915" cy="1482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1200" dirty="0">
                <a:solidFill>
                  <a:schemeClr val="tx1"/>
                </a:solidFill>
              </a:rPr>
              <a:t>AD571 Real Estate Analysis _ </a:t>
            </a:r>
            <a:r>
              <a:rPr lang="en-US" sz="1200" dirty="0" err="1">
                <a:solidFill>
                  <a:schemeClr val="tx1"/>
                </a:solidFill>
              </a:rPr>
              <a:t>Hsin</a:t>
            </a:r>
            <a:endParaRPr lang="en" sz="1200" dirty="0">
              <a:solidFill>
                <a:schemeClr val="tx1"/>
              </a:solidFill>
            </a:endParaRPr>
          </a:p>
        </p:txBody>
      </p:sp>
      <p:pic>
        <p:nvPicPr>
          <p:cNvPr id="26" name="圖片 25">
            <a:extLst>
              <a:ext uri="{FF2B5EF4-FFF2-40B4-BE49-F238E27FC236}">
                <a16:creationId xmlns:a16="http://schemas.microsoft.com/office/drawing/2014/main" id="{DF051048-4395-B04F-AC5A-9805B9782C16}"/>
              </a:ext>
            </a:extLst>
          </p:cNvPr>
          <p:cNvPicPr>
            <a:picLocks noChangeAspect="1"/>
          </p:cNvPicPr>
          <p:nvPr/>
        </p:nvPicPr>
        <p:blipFill>
          <a:blip r:embed="rId3"/>
          <a:stretch>
            <a:fillRect/>
          </a:stretch>
        </p:blipFill>
        <p:spPr>
          <a:xfrm>
            <a:off x="7296668" y="4577225"/>
            <a:ext cx="1068067" cy="4788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578712" y="2152471"/>
            <a:ext cx="5859158" cy="872700"/>
          </a:xfrm>
          <a:prstGeom prst="rect">
            <a:avLst/>
          </a:prstGeom>
        </p:spPr>
        <p:txBody>
          <a:bodyPr spcFirstLastPara="1" wrap="square" lIns="0" tIns="0" rIns="0" bIns="0" anchor="b" anchorCtr="0">
            <a:noAutofit/>
          </a:bodyPr>
          <a:lstStyle/>
          <a:p>
            <a:r>
              <a:rPr lang="en" dirty="0"/>
              <a:t>5. </a:t>
            </a:r>
            <a:r>
              <a:rPr lang="en" altLang="zh-TW" dirty="0"/>
              <a:t>Company Value</a:t>
            </a:r>
            <a:endParaRPr dirty="0"/>
          </a:p>
        </p:txBody>
      </p:sp>
      <p:pic>
        <p:nvPicPr>
          <p:cNvPr id="3" name="圖片 2">
            <a:extLst>
              <a:ext uri="{FF2B5EF4-FFF2-40B4-BE49-F238E27FC236}">
                <a16:creationId xmlns:a16="http://schemas.microsoft.com/office/drawing/2014/main" id="{AAF578FE-5AED-BA40-88B8-0F88AC2DBE15}"/>
              </a:ext>
            </a:extLst>
          </p:cNvPr>
          <p:cNvPicPr>
            <a:picLocks noChangeAspect="1"/>
          </p:cNvPicPr>
          <p:nvPr/>
        </p:nvPicPr>
        <p:blipFill>
          <a:blip r:embed="rId3"/>
          <a:stretch>
            <a:fillRect/>
          </a:stretch>
        </p:blipFill>
        <p:spPr>
          <a:xfrm>
            <a:off x="7233289" y="4548650"/>
            <a:ext cx="1068067" cy="478850"/>
          </a:xfrm>
          <a:prstGeom prst="rect">
            <a:avLst/>
          </a:prstGeom>
        </p:spPr>
      </p:pic>
    </p:spTree>
    <p:extLst>
      <p:ext uri="{BB962C8B-B14F-4D97-AF65-F5344CB8AC3E}">
        <p14:creationId xmlns:p14="http://schemas.microsoft.com/office/powerpoint/2010/main" val="1113880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1"/>
          <p:cNvSpPr txBox="1">
            <a:spLocks noGrp="1"/>
          </p:cNvSpPr>
          <p:nvPr>
            <p:ph type="title"/>
          </p:nvPr>
        </p:nvSpPr>
        <p:spPr>
          <a:xfrm>
            <a:off x="1064870" y="664300"/>
            <a:ext cx="7439429" cy="653700"/>
          </a:xfrm>
          <a:prstGeom prst="rect">
            <a:avLst/>
          </a:prstGeom>
        </p:spPr>
        <p:txBody>
          <a:bodyPr spcFirstLastPara="1" wrap="square" lIns="0" tIns="0" rIns="0" bIns="0" anchor="ctr" anchorCtr="0">
            <a:noAutofit/>
          </a:bodyPr>
          <a:lstStyle/>
          <a:p>
            <a:pPr lvl="0"/>
            <a:r>
              <a:rPr lang="en-US" dirty="0"/>
              <a:t>C</a:t>
            </a:r>
            <a:r>
              <a:rPr lang="en" dirty="0" err="1"/>
              <a:t>ontribution</a:t>
            </a:r>
            <a:endParaRPr lang="en" dirty="0"/>
          </a:p>
        </p:txBody>
      </p:sp>
      <p:sp>
        <p:nvSpPr>
          <p:cNvPr id="586" name="Google Shape;586;p21"/>
          <p:cNvSpPr txBox="1">
            <a:spLocks noGrp="1"/>
          </p:cNvSpPr>
          <p:nvPr>
            <p:ph type="body" idx="1"/>
          </p:nvPr>
        </p:nvSpPr>
        <p:spPr>
          <a:xfrm>
            <a:off x="1154300" y="1863375"/>
            <a:ext cx="4320525" cy="2081049"/>
          </a:xfrm>
          <a:prstGeom prst="rect">
            <a:avLst/>
          </a:prstGeom>
        </p:spPr>
        <p:txBody>
          <a:bodyPr spcFirstLastPara="1" wrap="square" lIns="0" tIns="0" rIns="0" bIns="0" anchor="t" anchorCtr="0">
            <a:noAutofit/>
          </a:bodyPr>
          <a:lstStyle/>
          <a:p>
            <a:pPr marL="0" lvl="0" indent="0" algn="just">
              <a:buNone/>
            </a:pPr>
            <a:r>
              <a:rPr lang="en" b="1" dirty="0"/>
              <a:t>Assessing neighborhood potential</a:t>
            </a:r>
            <a:endParaRPr b="1" dirty="0"/>
          </a:p>
          <a:p>
            <a:pPr marL="0" lvl="0" indent="0" algn="just">
              <a:buNone/>
            </a:pPr>
            <a:r>
              <a:rPr lang="en" dirty="0"/>
              <a:t>At the beginning, we know that we have to focus on the residential type, and then evaluated whether Baychester has the potential to make profits through the sales forecast value and optimization model.</a:t>
            </a:r>
            <a:endParaRPr dirty="0"/>
          </a:p>
        </p:txBody>
      </p:sp>
      <p:sp>
        <p:nvSpPr>
          <p:cNvPr id="589" name="Google Shape;589;p21"/>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6" name="矩形 5">
            <a:extLst>
              <a:ext uri="{FF2B5EF4-FFF2-40B4-BE49-F238E27FC236}">
                <a16:creationId xmlns:a16="http://schemas.microsoft.com/office/drawing/2014/main" id="{DD19989D-CB06-6448-A1D6-EB188827CDFC}"/>
              </a:ext>
            </a:extLst>
          </p:cNvPr>
          <p:cNvSpPr/>
          <p:nvPr/>
        </p:nvSpPr>
        <p:spPr>
          <a:xfrm>
            <a:off x="6211580" y="2242180"/>
            <a:ext cx="2324675" cy="1323439"/>
          </a:xfrm>
          <a:prstGeom prst="rect">
            <a:avLst/>
          </a:prstGeom>
        </p:spPr>
        <p:txBody>
          <a:bodyPr wrap="none">
            <a:spAutoFit/>
          </a:bodyPr>
          <a:lstStyle/>
          <a:p>
            <a:pPr marL="0" lvl="0" indent="0">
              <a:buNone/>
            </a:pPr>
            <a:r>
              <a:rPr lang="en-US" altLang="zh-TW" sz="4000" b="1" dirty="0">
                <a:solidFill>
                  <a:schemeClr val="accent1"/>
                </a:solidFill>
              </a:rPr>
              <a:t>ROI rate </a:t>
            </a:r>
          </a:p>
          <a:p>
            <a:pPr marL="0" lvl="0" indent="0">
              <a:buNone/>
            </a:pPr>
            <a:r>
              <a:rPr lang="en-US" altLang="zh-TW" sz="4000" b="1" dirty="0">
                <a:solidFill>
                  <a:schemeClr val="accent1"/>
                </a:solidFill>
              </a:rPr>
              <a:t>66.23% </a:t>
            </a:r>
          </a:p>
        </p:txBody>
      </p:sp>
      <p:sp>
        <p:nvSpPr>
          <p:cNvPr id="7" name="Google Shape;667;p29">
            <a:extLst>
              <a:ext uri="{FF2B5EF4-FFF2-40B4-BE49-F238E27FC236}">
                <a16:creationId xmlns:a16="http://schemas.microsoft.com/office/drawing/2014/main" id="{10B70848-E4B3-114A-B6E9-08CC330CA912}"/>
              </a:ext>
            </a:extLst>
          </p:cNvPr>
          <p:cNvSpPr txBox="1">
            <a:spLocks/>
          </p:cNvSpPr>
          <p:nvPr/>
        </p:nvSpPr>
        <p:spPr>
          <a:xfrm>
            <a:off x="726819" y="98222"/>
            <a:ext cx="3177915" cy="1482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1200" dirty="0">
                <a:solidFill>
                  <a:schemeClr val="tx1"/>
                </a:solidFill>
              </a:rPr>
              <a:t>AD571 Real Estate Analysis _ </a:t>
            </a:r>
            <a:r>
              <a:rPr lang="en-US" sz="1200" dirty="0" err="1">
                <a:solidFill>
                  <a:schemeClr val="tx1"/>
                </a:solidFill>
              </a:rPr>
              <a:t>Hsin</a:t>
            </a:r>
            <a:endParaRPr lang="en" sz="1200" dirty="0">
              <a:solidFill>
                <a:schemeClr val="tx1"/>
              </a:solidFill>
            </a:endParaRPr>
          </a:p>
        </p:txBody>
      </p:sp>
      <p:pic>
        <p:nvPicPr>
          <p:cNvPr id="8" name="圖片 7">
            <a:extLst>
              <a:ext uri="{FF2B5EF4-FFF2-40B4-BE49-F238E27FC236}">
                <a16:creationId xmlns:a16="http://schemas.microsoft.com/office/drawing/2014/main" id="{006B89A7-E578-2B46-A616-56F6C24D7CE3}"/>
              </a:ext>
            </a:extLst>
          </p:cNvPr>
          <p:cNvPicPr>
            <a:picLocks noChangeAspect="1"/>
          </p:cNvPicPr>
          <p:nvPr/>
        </p:nvPicPr>
        <p:blipFill>
          <a:blip r:embed="rId3"/>
          <a:stretch>
            <a:fillRect/>
          </a:stretch>
        </p:blipFill>
        <p:spPr>
          <a:xfrm>
            <a:off x="7361877" y="4577225"/>
            <a:ext cx="1068067" cy="4788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578712" y="2152471"/>
            <a:ext cx="5859158" cy="872700"/>
          </a:xfrm>
          <a:prstGeom prst="rect">
            <a:avLst/>
          </a:prstGeom>
        </p:spPr>
        <p:txBody>
          <a:bodyPr spcFirstLastPara="1" wrap="square" lIns="0" tIns="0" rIns="0" bIns="0" anchor="b" anchorCtr="0">
            <a:noAutofit/>
          </a:bodyPr>
          <a:lstStyle/>
          <a:p>
            <a:r>
              <a:rPr lang="en" dirty="0"/>
              <a:t>6. </a:t>
            </a:r>
            <a:r>
              <a:rPr lang="en" altLang="zh-TW" dirty="0"/>
              <a:t>Next Step</a:t>
            </a:r>
            <a:endParaRPr dirty="0"/>
          </a:p>
        </p:txBody>
      </p:sp>
      <p:pic>
        <p:nvPicPr>
          <p:cNvPr id="5" name="圖片 4">
            <a:extLst>
              <a:ext uri="{FF2B5EF4-FFF2-40B4-BE49-F238E27FC236}">
                <a16:creationId xmlns:a16="http://schemas.microsoft.com/office/drawing/2014/main" id="{9449A768-811B-5347-B0FF-3B2E7930FDBC}"/>
              </a:ext>
            </a:extLst>
          </p:cNvPr>
          <p:cNvPicPr>
            <a:picLocks noChangeAspect="1"/>
          </p:cNvPicPr>
          <p:nvPr/>
        </p:nvPicPr>
        <p:blipFill>
          <a:blip r:embed="rId3"/>
          <a:stretch>
            <a:fillRect/>
          </a:stretch>
        </p:blipFill>
        <p:spPr>
          <a:xfrm>
            <a:off x="7233289" y="4548650"/>
            <a:ext cx="1068067" cy="478850"/>
          </a:xfrm>
          <a:prstGeom prst="rect">
            <a:avLst/>
          </a:prstGeom>
        </p:spPr>
      </p:pic>
    </p:spTree>
    <p:extLst>
      <p:ext uri="{BB962C8B-B14F-4D97-AF65-F5344CB8AC3E}">
        <p14:creationId xmlns:p14="http://schemas.microsoft.com/office/powerpoint/2010/main" val="2672309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20"/>
          <p:cNvSpPr txBox="1">
            <a:spLocks noGrp="1"/>
          </p:cNvSpPr>
          <p:nvPr>
            <p:ph type="body" idx="1"/>
          </p:nvPr>
        </p:nvSpPr>
        <p:spPr>
          <a:xfrm>
            <a:off x="1372528" y="1663663"/>
            <a:ext cx="2797466" cy="2000027"/>
          </a:xfrm>
          <a:prstGeom prst="rect">
            <a:avLst/>
          </a:prstGeom>
        </p:spPr>
        <p:txBody>
          <a:bodyPr spcFirstLastPara="1" wrap="square" lIns="0" tIns="0" rIns="0" bIns="0" anchor="t" anchorCtr="0">
            <a:noAutofit/>
          </a:bodyPr>
          <a:lstStyle/>
          <a:p>
            <a:pPr marL="0" lvl="0" indent="0">
              <a:buNone/>
            </a:pPr>
            <a:r>
              <a:rPr lang="en-US" b="1" dirty="0"/>
              <a:t>Manpower </a:t>
            </a:r>
          </a:p>
          <a:p>
            <a:pPr marL="0" lvl="0" indent="0">
              <a:buNone/>
            </a:pPr>
            <a:r>
              <a:rPr lang="en" sz="1600" dirty="0"/>
              <a:t>Considering the actual situation, if the company has only three employees, it may cause a shortage of manpower. </a:t>
            </a:r>
            <a:endParaRPr sz="1600" dirty="0"/>
          </a:p>
        </p:txBody>
      </p:sp>
      <p:sp>
        <p:nvSpPr>
          <p:cNvPr id="578" name="Google Shape;578;p20"/>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lvl="0"/>
            <a:r>
              <a:rPr lang="en-US" dirty="0"/>
              <a:t>Choose Baychester?</a:t>
            </a:r>
            <a:endParaRPr dirty="0"/>
          </a:p>
        </p:txBody>
      </p:sp>
      <p:sp>
        <p:nvSpPr>
          <p:cNvPr id="579" name="Google Shape;579;p20"/>
          <p:cNvSpPr txBox="1">
            <a:spLocks noGrp="1"/>
          </p:cNvSpPr>
          <p:nvPr>
            <p:ph type="body" idx="2"/>
          </p:nvPr>
        </p:nvSpPr>
        <p:spPr>
          <a:xfrm>
            <a:off x="4860118" y="1663663"/>
            <a:ext cx="2837046" cy="1849556"/>
          </a:xfrm>
          <a:prstGeom prst="rect">
            <a:avLst/>
          </a:prstGeom>
        </p:spPr>
        <p:txBody>
          <a:bodyPr spcFirstLastPara="1" wrap="square" lIns="0" tIns="0" rIns="0" bIns="0" anchor="t" anchorCtr="0">
            <a:noAutofit/>
          </a:bodyPr>
          <a:lstStyle/>
          <a:p>
            <a:pPr marL="0" indent="0">
              <a:buNone/>
            </a:pPr>
            <a:r>
              <a:rPr lang="en" b="1" dirty="0"/>
              <a:t>Potential risks</a:t>
            </a:r>
          </a:p>
          <a:p>
            <a:pPr marL="0" indent="0">
              <a:buNone/>
            </a:pPr>
            <a:r>
              <a:rPr lang="en" sz="1600" dirty="0"/>
              <a:t>We should conduct a more detailed analysis of potential risks and changes in the current market environment. </a:t>
            </a:r>
            <a:endParaRPr sz="1600" dirty="0"/>
          </a:p>
        </p:txBody>
      </p:sp>
      <p:sp>
        <p:nvSpPr>
          <p:cNvPr id="580" name="Google Shape;580;p20"/>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 name="矩形 1">
            <a:extLst>
              <a:ext uri="{FF2B5EF4-FFF2-40B4-BE49-F238E27FC236}">
                <a16:creationId xmlns:a16="http://schemas.microsoft.com/office/drawing/2014/main" id="{EE79A4F4-AE9B-784B-B61E-3EF453C333F7}"/>
              </a:ext>
            </a:extLst>
          </p:cNvPr>
          <p:cNvSpPr/>
          <p:nvPr/>
        </p:nvSpPr>
        <p:spPr>
          <a:xfrm>
            <a:off x="1362508" y="3663690"/>
            <a:ext cx="6440383" cy="779701"/>
          </a:xfrm>
          <a:prstGeom prst="rect">
            <a:avLst/>
          </a:prstGeom>
        </p:spPr>
        <p:txBody>
          <a:bodyPr wrap="square">
            <a:spAutoFit/>
          </a:bodyPr>
          <a:lstStyle/>
          <a:p>
            <a:pPr algn="just">
              <a:lnSpc>
                <a:spcPct val="150000"/>
              </a:lnSpc>
            </a:pPr>
            <a:r>
              <a:rPr lang="en-US" altLang="zh-TW" sz="1600" dirty="0">
                <a:solidFill>
                  <a:schemeClr val="dk1"/>
                </a:solidFill>
                <a:latin typeface="Barlow Light"/>
                <a:sym typeface="Barlow Light"/>
              </a:rPr>
              <a:t>Only then can we make the decision whether to open a real estate office in Baychester.</a:t>
            </a:r>
            <a:endParaRPr lang="zh-TW" altLang="zh-TW" sz="1600" dirty="0">
              <a:solidFill>
                <a:schemeClr val="dk1"/>
              </a:solidFill>
              <a:latin typeface="Barlow Light"/>
              <a:sym typeface="Barlow Light"/>
            </a:endParaRPr>
          </a:p>
        </p:txBody>
      </p:sp>
      <p:sp>
        <p:nvSpPr>
          <p:cNvPr id="7" name="Google Shape;667;p29">
            <a:extLst>
              <a:ext uri="{FF2B5EF4-FFF2-40B4-BE49-F238E27FC236}">
                <a16:creationId xmlns:a16="http://schemas.microsoft.com/office/drawing/2014/main" id="{1629890B-B0EB-9C48-8457-698EF45BED6C}"/>
              </a:ext>
            </a:extLst>
          </p:cNvPr>
          <p:cNvSpPr txBox="1">
            <a:spLocks/>
          </p:cNvSpPr>
          <p:nvPr/>
        </p:nvSpPr>
        <p:spPr>
          <a:xfrm>
            <a:off x="726819" y="98222"/>
            <a:ext cx="3177915" cy="1482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1200" dirty="0">
                <a:solidFill>
                  <a:schemeClr val="tx1"/>
                </a:solidFill>
              </a:rPr>
              <a:t>AD571 Real Estate Analysis _ </a:t>
            </a:r>
            <a:r>
              <a:rPr lang="en-US" sz="1200" dirty="0" err="1">
                <a:solidFill>
                  <a:schemeClr val="tx1"/>
                </a:solidFill>
              </a:rPr>
              <a:t>Hsin</a:t>
            </a:r>
            <a:endParaRPr lang="en" sz="1200" dirty="0">
              <a:solidFill>
                <a:schemeClr val="tx1"/>
              </a:solidFill>
            </a:endParaRPr>
          </a:p>
        </p:txBody>
      </p:sp>
      <p:pic>
        <p:nvPicPr>
          <p:cNvPr id="8" name="圖片 7">
            <a:extLst>
              <a:ext uri="{FF2B5EF4-FFF2-40B4-BE49-F238E27FC236}">
                <a16:creationId xmlns:a16="http://schemas.microsoft.com/office/drawing/2014/main" id="{EEA0A533-C7DD-5247-833A-35239C1A13C0}"/>
              </a:ext>
            </a:extLst>
          </p:cNvPr>
          <p:cNvPicPr>
            <a:picLocks noChangeAspect="1"/>
          </p:cNvPicPr>
          <p:nvPr/>
        </p:nvPicPr>
        <p:blipFill>
          <a:blip r:embed="rId3"/>
          <a:stretch>
            <a:fillRect/>
          </a:stretch>
        </p:blipFill>
        <p:spPr>
          <a:xfrm>
            <a:off x="7361877" y="4577225"/>
            <a:ext cx="1068067" cy="4788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2"/>
          <p:cNvSpPr txBox="1">
            <a:spLocks noGrp="1"/>
          </p:cNvSpPr>
          <p:nvPr>
            <p:ph type="title"/>
          </p:nvPr>
        </p:nvSpPr>
        <p:spPr>
          <a:xfrm>
            <a:off x="508699" y="646500"/>
            <a:ext cx="4792505" cy="653700"/>
          </a:xfrm>
          <a:prstGeom prst="rect">
            <a:avLst/>
          </a:prstGeom>
        </p:spPr>
        <p:txBody>
          <a:bodyPr spcFirstLastPara="1" wrap="square" lIns="0" tIns="0" rIns="0" bIns="0" anchor="ctr" anchorCtr="0">
            <a:noAutofit/>
          </a:bodyPr>
          <a:lstStyle/>
          <a:p>
            <a:pPr lvl="0"/>
            <a:r>
              <a:rPr lang="en" dirty="0"/>
              <a:t>Other </a:t>
            </a:r>
            <a:r>
              <a:rPr lang="en-US" altLang="zh-TW" dirty="0"/>
              <a:t>neighborhoods</a:t>
            </a:r>
            <a:r>
              <a:rPr lang="zh-TW" altLang="zh-TW" dirty="0"/>
              <a:t> </a:t>
            </a:r>
            <a:endParaRPr dirty="0"/>
          </a:p>
        </p:txBody>
      </p:sp>
      <p:sp>
        <p:nvSpPr>
          <p:cNvPr id="597" name="Google Shape;597;p22"/>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17</a:t>
            </a:fld>
            <a:endParaRPr>
              <a:solidFill>
                <a:schemeClr val="lt1"/>
              </a:solidFill>
            </a:endParaRPr>
          </a:p>
        </p:txBody>
      </p:sp>
      <p:pic>
        <p:nvPicPr>
          <p:cNvPr id="8" name="圖片 7">
            <a:extLst>
              <a:ext uri="{FF2B5EF4-FFF2-40B4-BE49-F238E27FC236}">
                <a16:creationId xmlns:a16="http://schemas.microsoft.com/office/drawing/2014/main" id="{58D03DA2-82FB-BF4D-B9F3-268E62DB7522}"/>
              </a:ext>
            </a:extLst>
          </p:cNvPr>
          <p:cNvPicPr/>
          <p:nvPr/>
        </p:nvPicPr>
        <p:blipFill>
          <a:blip r:embed="rId3"/>
          <a:stretch>
            <a:fillRect/>
          </a:stretch>
        </p:blipFill>
        <p:spPr>
          <a:xfrm>
            <a:off x="313963" y="1428504"/>
            <a:ext cx="5390319" cy="2021350"/>
          </a:xfrm>
          <a:prstGeom prst="rect">
            <a:avLst/>
          </a:prstGeom>
        </p:spPr>
      </p:pic>
      <p:pic>
        <p:nvPicPr>
          <p:cNvPr id="9" name="圖片 8">
            <a:extLst>
              <a:ext uri="{FF2B5EF4-FFF2-40B4-BE49-F238E27FC236}">
                <a16:creationId xmlns:a16="http://schemas.microsoft.com/office/drawing/2014/main" id="{92FF8DE6-8774-E945-836E-FE0D192897E5}"/>
              </a:ext>
            </a:extLst>
          </p:cNvPr>
          <p:cNvPicPr/>
          <p:nvPr/>
        </p:nvPicPr>
        <p:blipFill>
          <a:blip r:embed="rId4"/>
          <a:stretch>
            <a:fillRect/>
          </a:stretch>
        </p:blipFill>
        <p:spPr>
          <a:xfrm>
            <a:off x="667309" y="3578158"/>
            <a:ext cx="4633895" cy="1360579"/>
          </a:xfrm>
          <a:prstGeom prst="rect">
            <a:avLst/>
          </a:prstGeom>
        </p:spPr>
      </p:pic>
      <p:sp>
        <p:nvSpPr>
          <p:cNvPr id="13" name="Google Shape;587;p21">
            <a:extLst>
              <a:ext uri="{FF2B5EF4-FFF2-40B4-BE49-F238E27FC236}">
                <a16:creationId xmlns:a16="http://schemas.microsoft.com/office/drawing/2014/main" id="{05A8E1DB-0367-E54E-8E3C-92437B3D4270}"/>
              </a:ext>
            </a:extLst>
          </p:cNvPr>
          <p:cNvSpPr txBox="1">
            <a:spLocks/>
          </p:cNvSpPr>
          <p:nvPr/>
        </p:nvSpPr>
        <p:spPr>
          <a:xfrm>
            <a:off x="6429110" y="1898248"/>
            <a:ext cx="2159305" cy="204872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600"/>
              </a:spcBef>
            </a:pPr>
            <a:r>
              <a:rPr lang="en" altLang="zh-TW" sz="1800" dirty="0">
                <a:solidFill>
                  <a:schemeClr val="dk1"/>
                </a:solidFill>
                <a:latin typeface="Barlow Light"/>
                <a:sym typeface="Barlow Light"/>
              </a:rPr>
              <a:t>In the chart and T-test, we can see that </a:t>
            </a:r>
            <a:r>
              <a:rPr lang="en" sz="1800" dirty="0">
                <a:solidFill>
                  <a:schemeClr val="dk1"/>
                </a:solidFill>
                <a:latin typeface="Barlow Light"/>
                <a:sym typeface="Barlow Light"/>
              </a:rPr>
              <a:t>Kips Bay's average price of one square foot is much higher than Baychester.</a:t>
            </a:r>
          </a:p>
        </p:txBody>
      </p:sp>
      <p:sp>
        <p:nvSpPr>
          <p:cNvPr id="7" name="Google Shape;667;p29">
            <a:extLst>
              <a:ext uri="{FF2B5EF4-FFF2-40B4-BE49-F238E27FC236}">
                <a16:creationId xmlns:a16="http://schemas.microsoft.com/office/drawing/2014/main" id="{26DD1DEE-9A95-A14B-9574-B9BD5960FD81}"/>
              </a:ext>
            </a:extLst>
          </p:cNvPr>
          <p:cNvSpPr txBox="1">
            <a:spLocks/>
          </p:cNvSpPr>
          <p:nvPr/>
        </p:nvSpPr>
        <p:spPr>
          <a:xfrm>
            <a:off x="726819" y="98222"/>
            <a:ext cx="3177915" cy="1482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1200" dirty="0">
                <a:solidFill>
                  <a:schemeClr val="tx1"/>
                </a:solidFill>
              </a:rPr>
              <a:t>AD571 Real Estate Analysis _ </a:t>
            </a:r>
            <a:r>
              <a:rPr lang="en-US" sz="1200" dirty="0" err="1">
                <a:solidFill>
                  <a:schemeClr val="tx1"/>
                </a:solidFill>
              </a:rPr>
              <a:t>Hsin</a:t>
            </a:r>
            <a:endParaRPr lang="en" sz="1200" dirty="0">
              <a:solidFill>
                <a:schemeClr val="tx1"/>
              </a:solidFill>
            </a:endParaRPr>
          </a:p>
        </p:txBody>
      </p:sp>
      <p:pic>
        <p:nvPicPr>
          <p:cNvPr id="10" name="圖片 9">
            <a:extLst>
              <a:ext uri="{FF2B5EF4-FFF2-40B4-BE49-F238E27FC236}">
                <a16:creationId xmlns:a16="http://schemas.microsoft.com/office/drawing/2014/main" id="{E5C2F3E6-DE3A-9A4C-8059-FC137255FF51}"/>
              </a:ext>
            </a:extLst>
          </p:cNvPr>
          <p:cNvPicPr>
            <a:picLocks noChangeAspect="1"/>
          </p:cNvPicPr>
          <p:nvPr/>
        </p:nvPicPr>
        <p:blipFill>
          <a:blip r:embed="rId5"/>
          <a:stretch>
            <a:fillRect/>
          </a:stretch>
        </p:blipFill>
        <p:spPr>
          <a:xfrm>
            <a:off x="7361877" y="4577225"/>
            <a:ext cx="1068067" cy="4788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9"/>
          <p:cNvSpPr txBox="1">
            <a:spLocks noGrp="1"/>
          </p:cNvSpPr>
          <p:nvPr>
            <p:ph type="ctrTitle" idx="4294967295"/>
          </p:nvPr>
        </p:nvSpPr>
        <p:spPr>
          <a:xfrm>
            <a:off x="1504375" y="1597516"/>
            <a:ext cx="2523615" cy="1887967"/>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r>
              <a:rPr lang="en" sz="7200" dirty="0">
                <a:solidFill>
                  <a:schemeClr val="accent1"/>
                </a:solidFill>
              </a:rPr>
              <a:t>Thank you</a:t>
            </a:r>
            <a:endParaRPr sz="7200" dirty="0">
              <a:solidFill>
                <a:schemeClr val="accent1"/>
              </a:solidFill>
            </a:endParaRPr>
          </a:p>
        </p:txBody>
      </p:sp>
      <p:sp>
        <p:nvSpPr>
          <p:cNvPr id="559" name="Google Shape;559;p19"/>
          <p:cNvSpPr/>
          <p:nvPr/>
        </p:nvSpPr>
        <p:spPr>
          <a:xfrm>
            <a:off x="6968400" y="3314262"/>
            <a:ext cx="312610" cy="2984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19"/>
          <p:cNvGrpSpPr/>
          <p:nvPr/>
        </p:nvGrpSpPr>
        <p:grpSpPr>
          <a:xfrm>
            <a:off x="6580297" y="1637936"/>
            <a:ext cx="1339230" cy="1339557"/>
            <a:chOff x="6654650" y="3665275"/>
            <a:chExt cx="409100" cy="409125"/>
          </a:xfrm>
        </p:grpSpPr>
        <p:sp>
          <p:nvSpPr>
            <p:cNvPr id="561" name="Google Shape;56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19"/>
          <p:cNvGrpSpPr/>
          <p:nvPr/>
        </p:nvGrpSpPr>
        <p:grpSpPr>
          <a:xfrm rot="1056911">
            <a:off x="5289567" y="2691231"/>
            <a:ext cx="884776" cy="884897"/>
            <a:chOff x="570875" y="4322250"/>
            <a:chExt cx="443300" cy="443325"/>
          </a:xfrm>
        </p:grpSpPr>
        <p:sp>
          <p:nvSpPr>
            <p:cNvPr id="564" name="Google Shape;56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19"/>
          <p:cNvSpPr/>
          <p:nvPr/>
        </p:nvSpPr>
        <p:spPr>
          <a:xfrm rot="2466730">
            <a:off x="5389025" y="1897739"/>
            <a:ext cx="434316" cy="4146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1609361">
            <a:off x="6024202" y="2158676"/>
            <a:ext cx="312542" cy="298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2926229">
            <a:off x="7919327" y="2395100"/>
            <a:ext cx="234084" cy="22351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1609084">
            <a:off x="6945281" y="897872"/>
            <a:ext cx="210884" cy="20135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17" name="圖片 16">
            <a:extLst>
              <a:ext uri="{FF2B5EF4-FFF2-40B4-BE49-F238E27FC236}">
                <a16:creationId xmlns:a16="http://schemas.microsoft.com/office/drawing/2014/main" id="{67BB0452-08B6-A44E-9C75-4A177E62C623}"/>
              </a:ext>
            </a:extLst>
          </p:cNvPr>
          <p:cNvPicPr>
            <a:picLocks noChangeAspect="1"/>
          </p:cNvPicPr>
          <p:nvPr/>
        </p:nvPicPr>
        <p:blipFill>
          <a:blip r:embed="rId3"/>
          <a:stretch>
            <a:fillRect/>
          </a:stretch>
        </p:blipFill>
        <p:spPr>
          <a:xfrm>
            <a:off x="7341146" y="4577225"/>
            <a:ext cx="1068067" cy="4788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14"/>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CONTENTS</a:t>
            </a:r>
            <a:endParaRPr dirty="0"/>
          </a:p>
        </p:txBody>
      </p:sp>
      <p:sp>
        <p:nvSpPr>
          <p:cNvPr id="525" name="Google Shape;525;p1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7" name="Google Shape;551;p18">
            <a:extLst>
              <a:ext uri="{FF2B5EF4-FFF2-40B4-BE49-F238E27FC236}">
                <a16:creationId xmlns:a16="http://schemas.microsoft.com/office/drawing/2014/main" id="{CB15060B-4810-0145-BC9C-C38690C27334}"/>
              </a:ext>
            </a:extLst>
          </p:cNvPr>
          <p:cNvSpPr txBox="1">
            <a:spLocks noGrp="1"/>
          </p:cNvSpPr>
          <p:nvPr>
            <p:ph type="body" idx="1"/>
          </p:nvPr>
        </p:nvSpPr>
        <p:spPr>
          <a:xfrm>
            <a:off x="1199775" y="1599700"/>
            <a:ext cx="4595544" cy="2886000"/>
          </a:xfrm>
          <a:prstGeom prst="rect">
            <a:avLst/>
          </a:prstGeom>
        </p:spPr>
        <p:txBody>
          <a:bodyPr spcFirstLastPara="1" wrap="square" lIns="0" tIns="0" rIns="0" bIns="0" anchor="t" anchorCtr="0">
            <a:noAutofit/>
          </a:bodyPr>
          <a:lstStyle/>
          <a:p>
            <a:pPr marL="533400" indent="-457200">
              <a:lnSpc>
                <a:spcPct val="150000"/>
              </a:lnSpc>
              <a:buSzPts val="2400"/>
              <a:buFont typeface="+mj-lt"/>
              <a:buAutoNum type="arabicPeriod"/>
            </a:pPr>
            <a:r>
              <a:rPr lang="en" altLang="zh-TW" dirty="0"/>
              <a:t>Goal &amp; Necessary Data </a:t>
            </a:r>
            <a:endParaRPr lang="en" dirty="0"/>
          </a:p>
          <a:p>
            <a:pPr marL="533400" indent="-457200">
              <a:lnSpc>
                <a:spcPct val="150000"/>
              </a:lnSpc>
              <a:spcBef>
                <a:spcPts val="0"/>
              </a:spcBef>
              <a:buSzPts val="2400"/>
              <a:buFont typeface="+mj-lt"/>
              <a:buAutoNum type="arabicPeriod"/>
            </a:pPr>
            <a:r>
              <a:rPr lang="en" dirty="0"/>
              <a:t>Model development &amp; validation</a:t>
            </a:r>
          </a:p>
          <a:p>
            <a:pPr marL="533400" indent="-457200">
              <a:lnSpc>
                <a:spcPct val="150000"/>
              </a:lnSpc>
              <a:spcBef>
                <a:spcPts val="0"/>
              </a:spcBef>
              <a:buSzPts val="2400"/>
              <a:buFont typeface="+mj-lt"/>
              <a:buAutoNum type="arabicPeriod"/>
            </a:pPr>
            <a:r>
              <a:rPr lang="en" altLang="zh-TW" dirty="0"/>
              <a:t>Model deployment </a:t>
            </a:r>
          </a:p>
          <a:p>
            <a:pPr marL="533400" indent="-457200">
              <a:lnSpc>
                <a:spcPct val="150000"/>
              </a:lnSpc>
              <a:spcBef>
                <a:spcPts val="0"/>
              </a:spcBef>
              <a:buSzPts val="2400"/>
              <a:buFont typeface="+mj-lt"/>
              <a:buAutoNum type="arabicPeriod"/>
            </a:pPr>
            <a:r>
              <a:rPr lang="en-US" altLang="zh-TW" dirty="0"/>
              <a:t>Model monitoring &amp; improvement</a:t>
            </a:r>
            <a:endParaRPr lang="en" altLang="zh-TW" dirty="0"/>
          </a:p>
          <a:p>
            <a:pPr marL="533400" indent="-457200">
              <a:lnSpc>
                <a:spcPct val="150000"/>
              </a:lnSpc>
              <a:spcBef>
                <a:spcPts val="0"/>
              </a:spcBef>
              <a:buSzPts val="2400"/>
              <a:buFont typeface="+mj-lt"/>
              <a:buAutoNum type="arabicPeriod"/>
            </a:pPr>
            <a:r>
              <a:rPr lang="en" altLang="zh-TW" dirty="0"/>
              <a:t>Company value </a:t>
            </a:r>
          </a:p>
          <a:p>
            <a:pPr marL="533400" indent="-457200">
              <a:lnSpc>
                <a:spcPct val="150000"/>
              </a:lnSpc>
              <a:spcBef>
                <a:spcPts val="0"/>
              </a:spcBef>
              <a:buSzPts val="2400"/>
              <a:buFont typeface="+mj-lt"/>
              <a:buAutoNum type="arabicPeriod"/>
            </a:pPr>
            <a:r>
              <a:rPr lang="en" altLang="zh-TW" dirty="0"/>
              <a:t>Next Step</a:t>
            </a:r>
          </a:p>
        </p:txBody>
      </p:sp>
      <p:sp>
        <p:nvSpPr>
          <p:cNvPr id="5" name="Google Shape;667;p29">
            <a:extLst>
              <a:ext uri="{FF2B5EF4-FFF2-40B4-BE49-F238E27FC236}">
                <a16:creationId xmlns:a16="http://schemas.microsoft.com/office/drawing/2014/main" id="{33EBEF0B-E93E-B14C-9D35-676B67864BBE}"/>
              </a:ext>
            </a:extLst>
          </p:cNvPr>
          <p:cNvSpPr txBox="1">
            <a:spLocks/>
          </p:cNvSpPr>
          <p:nvPr/>
        </p:nvSpPr>
        <p:spPr>
          <a:xfrm>
            <a:off x="726819" y="98222"/>
            <a:ext cx="3177915" cy="1482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1200" dirty="0">
                <a:solidFill>
                  <a:schemeClr val="tx1"/>
                </a:solidFill>
              </a:rPr>
              <a:t>AD571 Real Estate Analysis _ </a:t>
            </a:r>
            <a:r>
              <a:rPr lang="en-US" sz="1200" dirty="0" err="1">
                <a:solidFill>
                  <a:schemeClr val="tx1"/>
                </a:solidFill>
              </a:rPr>
              <a:t>Hsin</a:t>
            </a:r>
            <a:endParaRPr lang="en" sz="1200" dirty="0">
              <a:solidFill>
                <a:schemeClr val="tx1"/>
              </a:solidFill>
            </a:endParaRPr>
          </a:p>
        </p:txBody>
      </p:sp>
      <p:pic>
        <p:nvPicPr>
          <p:cNvPr id="6" name="圖片 5">
            <a:extLst>
              <a:ext uri="{FF2B5EF4-FFF2-40B4-BE49-F238E27FC236}">
                <a16:creationId xmlns:a16="http://schemas.microsoft.com/office/drawing/2014/main" id="{CED11D56-6DB7-6A4A-A85B-C966B789EE64}"/>
              </a:ext>
            </a:extLst>
          </p:cNvPr>
          <p:cNvPicPr>
            <a:picLocks noChangeAspect="1"/>
          </p:cNvPicPr>
          <p:nvPr/>
        </p:nvPicPr>
        <p:blipFill>
          <a:blip r:embed="rId3"/>
          <a:stretch>
            <a:fillRect/>
          </a:stretch>
        </p:blipFill>
        <p:spPr>
          <a:xfrm>
            <a:off x="7361877" y="4577225"/>
            <a:ext cx="1068067" cy="4788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578712" y="2152471"/>
            <a:ext cx="5859158" cy="872700"/>
          </a:xfrm>
          <a:prstGeom prst="rect">
            <a:avLst/>
          </a:prstGeom>
        </p:spPr>
        <p:txBody>
          <a:bodyPr spcFirstLastPara="1" wrap="square" lIns="0" tIns="0" rIns="0" bIns="0" anchor="b" anchorCtr="0">
            <a:noAutofit/>
          </a:bodyPr>
          <a:lstStyle/>
          <a:p>
            <a:r>
              <a:rPr lang="en" dirty="0"/>
              <a:t>1. </a:t>
            </a:r>
            <a:r>
              <a:rPr lang="en" altLang="zh-TW" dirty="0"/>
              <a:t>Goal &amp; Necessary Data </a:t>
            </a:r>
            <a:endParaRPr dirty="0"/>
          </a:p>
        </p:txBody>
      </p:sp>
      <p:pic>
        <p:nvPicPr>
          <p:cNvPr id="3" name="圖片 2">
            <a:extLst>
              <a:ext uri="{FF2B5EF4-FFF2-40B4-BE49-F238E27FC236}">
                <a16:creationId xmlns:a16="http://schemas.microsoft.com/office/drawing/2014/main" id="{12F765DD-65C6-CC49-ACB7-EA92860B0FF2}"/>
              </a:ext>
            </a:extLst>
          </p:cNvPr>
          <p:cNvPicPr>
            <a:picLocks noChangeAspect="1"/>
          </p:cNvPicPr>
          <p:nvPr/>
        </p:nvPicPr>
        <p:blipFill>
          <a:blip r:embed="rId3"/>
          <a:stretch>
            <a:fillRect/>
          </a:stretch>
        </p:blipFill>
        <p:spPr>
          <a:xfrm>
            <a:off x="7233289" y="4548650"/>
            <a:ext cx="1068067" cy="4788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33"/>
        <p:cNvGrpSpPr/>
        <p:nvPr/>
      </p:nvGrpSpPr>
      <p:grpSpPr>
        <a:xfrm>
          <a:off x="0" y="0"/>
          <a:ext cx="0" cy="0"/>
          <a:chOff x="0" y="0"/>
          <a:chExt cx="0" cy="0"/>
        </a:xfrm>
      </p:grpSpPr>
      <p:sp>
        <p:nvSpPr>
          <p:cNvPr id="635" name="Google Shape;635;p26"/>
          <p:cNvSpPr txBox="1">
            <a:spLocks noGrp="1"/>
          </p:cNvSpPr>
          <p:nvPr>
            <p:ph type="title" idx="4294967295"/>
          </p:nvPr>
        </p:nvSpPr>
        <p:spPr>
          <a:xfrm>
            <a:off x="1286754" y="458382"/>
            <a:ext cx="6630330" cy="653700"/>
          </a:xfrm>
          <a:prstGeom prst="rect">
            <a:avLst/>
          </a:prstGeom>
        </p:spPr>
        <p:txBody>
          <a:bodyPr spcFirstLastPara="1" wrap="square" lIns="0" tIns="0" rIns="0" bIns="0" anchor="ctr" anchorCtr="0">
            <a:noAutofit/>
          </a:bodyPr>
          <a:lstStyle/>
          <a:p>
            <a:r>
              <a:rPr lang="en" altLang="zh-TW" b="1" dirty="0"/>
              <a:t>Business Goal &amp; Model Goal</a:t>
            </a:r>
            <a:endParaRPr b="1" dirty="0"/>
          </a:p>
        </p:txBody>
      </p:sp>
      <p:grpSp>
        <p:nvGrpSpPr>
          <p:cNvPr id="2" name="群組 1">
            <a:extLst>
              <a:ext uri="{FF2B5EF4-FFF2-40B4-BE49-F238E27FC236}">
                <a16:creationId xmlns:a16="http://schemas.microsoft.com/office/drawing/2014/main" id="{758FE2FB-5DCE-7542-AF83-4E3DD1E39612}"/>
              </a:ext>
            </a:extLst>
          </p:cNvPr>
          <p:cNvGrpSpPr/>
          <p:nvPr/>
        </p:nvGrpSpPr>
        <p:grpSpPr>
          <a:xfrm>
            <a:off x="4989314" y="1675065"/>
            <a:ext cx="5498152" cy="2814735"/>
            <a:chOff x="1235036" y="1031851"/>
            <a:chExt cx="7025878" cy="3346973"/>
          </a:xfrm>
        </p:grpSpPr>
        <p:sp>
          <p:nvSpPr>
            <p:cNvPr id="634" name="Google Shape;634;p26"/>
            <p:cNvSpPr/>
            <p:nvPr/>
          </p:nvSpPr>
          <p:spPr>
            <a:xfrm>
              <a:off x="1235036" y="1031851"/>
              <a:ext cx="7025878" cy="3346973"/>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a:off x="2492758" y="1624032"/>
              <a:ext cx="903486" cy="286539"/>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solidFill>
                    <a:schemeClr val="accent1"/>
                  </a:solidFill>
                  <a:latin typeface="Barlow Light"/>
                  <a:ea typeface="Barlow Light"/>
                  <a:cs typeface="Barlow Light"/>
                  <a:sym typeface="Barlow Light"/>
                </a:rPr>
                <a:t>our office</a:t>
              </a:r>
              <a:endParaRPr sz="900" dirty="0">
                <a:solidFill>
                  <a:schemeClr val="accent1"/>
                </a:solidFill>
                <a:latin typeface="Barlow Light"/>
                <a:ea typeface="Barlow Light"/>
                <a:cs typeface="Barlow Light"/>
                <a:sym typeface="Barlow Light"/>
              </a:endParaRPr>
            </a:p>
          </p:txBody>
        </p:sp>
      </p:grpSp>
      <p:sp>
        <p:nvSpPr>
          <p:cNvPr id="637" name="Google Shape;637;p26"/>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1"/>
                </a:solidFill>
              </a:rPr>
              <a:t>4</a:t>
            </a:fld>
            <a:endParaRPr>
              <a:solidFill>
                <a:schemeClr val="dk1"/>
              </a:solidFill>
            </a:endParaRPr>
          </a:p>
        </p:txBody>
      </p:sp>
      <p:sp>
        <p:nvSpPr>
          <p:cNvPr id="7" name="Google Shape;577;p20">
            <a:extLst>
              <a:ext uri="{FF2B5EF4-FFF2-40B4-BE49-F238E27FC236}">
                <a16:creationId xmlns:a16="http://schemas.microsoft.com/office/drawing/2014/main" id="{37B1049E-D3FE-BD4D-AF77-4E9FE2AB3D09}"/>
              </a:ext>
            </a:extLst>
          </p:cNvPr>
          <p:cNvSpPr txBox="1">
            <a:spLocks/>
          </p:cNvSpPr>
          <p:nvPr/>
        </p:nvSpPr>
        <p:spPr>
          <a:xfrm>
            <a:off x="1280584" y="1144677"/>
            <a:ext cx="6630330" cy="46495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 sz="1600" dirty="0">
                <a:solidFill>
                  <a:schemeClr val="bg1"/>
                </a:solidFill>
              </a:rPr>
              <a:t>Whether to open up an office for the Baychester?</a:t>
            </a:r>
          </a:p>
        </p:txBody>
      </p:sp>
      <p:sp>
        <p:nvSpPr>
          <p:cNvPr id="9" name="Google Shape;577;p20">
            <a:extLst>
              <a:ext uri="{FF2B5EF4-FFF2-40B4-BE49-F238E27FC236}">
                <a16:creationId xmlns:a16="http://schemas.microsoft.com/office/drawing/2014/main" id="{09818698-B8FD-0049-9373-15F267E99F08}"/>
              </a:ext>
            </a:extLst>
          </p:cNvPr>
          <p:cNvSpPr txBox="1">
            <a:spLocks/>
          </p:cNvSpPr>
          <p:nvPr/>
        </p:nvSpPr>
        <p:spPr>
          <a:xfrm>
            <a:off x="1280584" y="1569983"/>
            <a:ext cx="3343119" cy="10487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 sz="1600" dirty="0">
                <a:solidFill>
                  <a:schemeClr val="bg1"/>
                </a:solidFill>
              </a:rPr>
              <a:t>Predict the sales of Baychester in the next two years and calculate the possible value of the maximum profit.</a:t>
            </a:r>
          </a:p>
        </p:txBody>
      </p:sp>
      <p:sp>
        <p:nvSpPr>
          <p:cNvPr id="11" name="Google Shape;635;p26">
            <a:extLst>
              <a:ext uri="{FF2B5EF4-FFF2-40B4-BE49-F238E27FC236}">
                <a16:creationId xmlns:a16="http://schemas.microsoft.com/office/drawing/2014/main" id="{EE9FC2AB-EA00-B74A-A36F-6529603611BE}"/>
              </a:ext>
            </a:extLst>
          </p:cNvPr>
          <p:cNvSpPr txBox="1">
            <a:spLocks/>
          </p:cNvSpPr>
          <p:nvPr/>
        </p:nvSpPr>
        <p:spPr>
          <a:xfrm>
            <a:off x="1286754" y="3182400"/>
            <a:ext cx="7203750" cy="65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 altLang="zh-TW" b="1" dirty="0"/>
              <a:t>Necessary Data </a:t>
            </a:r>
            <a:endParaRPr lang="en" b="1" dirty="0"/>
          </a:p>
        </p:txBody>
      </p:sp>
      <p:sp>
        <p:nvSpPr>
          <p:cNvPr id="13" name="Google Shape;577;p20">
            <a:extLst>
              <a:ext uri="{FF2B5EF4-FFF2-40B4-BE49-F238E27FC236}">
                <a16:creationId xmlns:a16="http://schemas.microsoft.com/office/drawing/2014/main" id="{52D29595-BAA8-F94E-85A2-6656BE4EC694}"/>
              </a:ext>
            </a:extLst>
          </p:cNvPr>
          <p:cNvSpPr txBox="1">
            <a:spLocks/>
          </p:cNvSpPr>
          <p:nvPr/>
        </p:nvSpPr>
        <p:spPr>
          <a:xfrm>
            <a:off x="1280584" y="3860384"/>
            <a:ext cx="4686800" cy="66227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 sz="1600" dirty="0">
                <a:solidFill>
                  <a:schemeClr val="bg1"/>
                </a:solidFill>
              </a:rPr>
              <a:t>This report will use the historical data table of real estate transaction data. </a:t>
            </a:r>
          </a:p>
        </p:txBody>
      </p:sp>
      <p:sp>
        <p:nvSpPr>
          <p:cNvPr id="12" name="Google Shape;667;p29">
            <a:extLst>
              <a:ext uri="{FF2B5EF4-FFF2-40B4-BE49-F238E27FC236}">
                <a16:creationId xmlns:a16="http://schemas.microsoft.com/office/drawing/2014/main" id="{297CDCCC-4781-D14C-A051-B4C2EF551315}"/>
              </a:ext>
            </a:extLst>
          </p:cNvPr>
          <p:cNvSpPr txBox="1">
            <a:spLocks/>
          </p:cNvSpPr>
          <p:nvPr/>
        </p:nvSpPr>
        <p:spPr>
          <a:xfrm>
            <a:off x="726819" y="98222"/>
            <a:ext cx="3177915" cy="1482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1200" dirty="0">
                <a:solidFill>
                  <a:schemeClr val="tx1"/>
                </a:solidFill>
              </a:rPr>
              <a:t>AD571 Real Estate Analysis _ </a:t>
            </a:r>
            <a:r>
              <a:rPr lang="en-US" sz="1200" dirty="0" err="1">
                <a:solidFill>
                  <a:schemeClr val="tx1"/>
                </a:solidFill>
              </a:rPr>
              <a:t>Hsin</a:t>
            </a:r>
            <a:endParaRPr lang="en" sz="1200" dirty="0">
              <a:solidFill>
                <a:schemeClr val="tx1"/>
              </a:solidFill>
            </a:endParaRPr>
          </a:p>
        </p:txBody>
      </p:sp>
      <p:pic>
        <p:nvPicPr>
          <p:cNvPr id="14" name="圖片 13">
            <a:extLst>
              <a:ext uri="{FF2B5EF4-FFF2-40B4-BE49-F238E27FC236}">
                <a16:creationId xmlns:a16="http://schemas.microsoft.com/office/drawing/2014/main" id="{7E97CB27-EC80-F74A-8A02-78391D04653E}"/>
              </a:ext>
            </a:extLst>
          </p:cNvPr>
          <p:cNvPicPr>
            <a:picLocks noChangeAspect="1"/>
          </p:cNvPicPr>
          <p:nvPr/>
        </p:nvPicPr>
        <p:blipFill>
          <a:blip r:embed="rId3"/>
          <a:stretch>
            <a:fillRect/>
          </a:stretch>
        </p:blipFill>
        <p:spPr>
          <a:xfrm>
            <a:off x="7361877" y="4577225"/>
            <a:ext cx="1068067" cy="4788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578712" y="2152471"/>
            <a:ext cx="5859158" cy="872700"/>
          </a:xfrm>
          <a:prstGeom prst="rect">
            <a:avLst/>
          </a:prstGeom>
        </p:spPr>
        <p:txBody>
          <a:bodyPr spcFirstLastPara="1" wrap="square" lIns="0" tIns="0" rIns="0" bIns="0" anchor="b" anchorCtr="0">
            <a:noAutofit/>
          </a:bodyPr>
          <a:lstStyle/>
          <a:p>
            <a:r>
              <a:rPr lang="en" dirty="0"/>
              <a:t>2. </a:t>
            </a:r>
            <a:r>
              <a:rPr lang="en" altLang="zh-TW" dirty="0"/>
              <a:t>Model development &amp; validation</a:t>
            </a:r>
            <a:endParaRPr dirty="0"/>
          </a:p>
        </p:txBody>
      </p:sp>
      <p:pic>
        <p:nvPicPr>
          <p:cNvPr id="3" name="圖片 2">
            <a:extLst>
              <a:ext uri="{FF2B5EF4-FFF2-40B4-BE49-F238E27FC236}">
                <a16:creationId xmlns:a16="http://schemas.microsoft.com/office/drawing/2014/main" id="{926560C1-3D04-B34D-8112-59C8385416A9}"/>
              </a:ext>
            </a:extLst>
          </p:cNvPr>
          <p:cNvPicPr>
            <a:picLocks noChangeAspect="1"/>
          </p:cNvPicPr>
          <p:nvPr/>
        </p:nvPicPr>
        <p:blipFill>
          <a:blip r:embed="rId3"/>
          <a:stretch>
            <a:fillRect/>
          </a:stretch>
        </p:blipFill>
        <p:spPr>
          <a:xfrm>
            <a:off x="7233289" y="4548650"/>
            <a:ext cx="1068067" cy="478850"/>
          </a:xfrm>
          <a:prstGeom prst="rect">
            <a:avLst/>
          </a:prstGeom>
        </p:spPr>
      </p:pic>
    </p:spTree>
    <p:extLst>
      <p:ext uri="{BB962C8B-B14F-4D97-AF65-F5344CB8AC3E}">
        <p14:creationId xmlns:p14="http://schemas.microsoft.com/office/powerpoint/2010/main" val="838357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5"/>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p>
            <a:r>
              <a:rPr lang="en" dirty="0"/>
              <a:t>Neighborhood - Baychester </a:t>
            </a:r>
            <a:endParaRPr dirty="0"/>
          </a:p>
        </p:txBody>
      </p:sp>
      <p:sp>
        <p:nvSpPr>
          <p:cNvPr id="629" name="Google Shape;629;p25"/>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graphicFrame>
        <p:nvGraphicFramePr>
          <p:cNvPr id="4" name="圖表 3">
            <a:extLst>
              <a:ext uri="{FF2B5EF4-FFF2-40B4-BE49-F238E27FC236}">
                <a16:creationId xmlns:a16="http://schemas.microsoft.com/office/drawing/2014/main" id="{6D8F1109-8A4A-9942-BF99-1E8478378093}"/>
              </a:ext>
            </a:extLst>
          </p:cNvPr>
          <p:cNvGraphicFramePr/>
          <p:nvPr>
            <p:extLst>
              <p:ext uri="{D42A27DB-BD31-4B8C-83A1-F6EECF244321}">
                <p14:modId xmlns:p14="http://schemas.microsoft.com/office/powerpoint/2010/main" val="4016042427"/>
              </p:ext>
            </p:extLst>
          </p:nvPr>
        </p:nvGraphicFramePr>
        <p:xfrm>
          <a:off x="835645" y="2214281"/>
          <a:ext cx="4037297" cy="24459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圖表 4">
            <a:extLst>
              <a:ext uri="{FF2B5EF4-FFF2-40B4-BE49-F238E27FC236}">
                <a16:creationId xmlns:a16="http://schemas.microsoft.com/office/drawing/2014/main" id="{3522E3D3-FE6F-FE41-8AFB-249AA6E762E2}"/>
              </a:ext>
            </a:extLst>
          </p:cNvPr>
          <p:cNvGraphicFramePr/>
          <p:nvPr>
            <p:extLst>
              <p:ext uri="{D42A27DB-BD31-4B8C-83A1-F6EECF244321}">
                <p14:modId xmlns:p14="http://schemas.microsoft.com/office/powerpoint/2010/main" val="2410050139"/>
              </p:ext>
            </p:extLst>
          </p:nvPr>
        </p:nvGraphicFramePr>
        <p:xfrm>
          <a:off x="4757195" y="2259579"/>
          <a:ext cx="2616894" cy="2400681"/>
        </p:xfrm>
        <a:graphic>
          <a:graphicData uri="http://schemas.openxmlformats.org/drawingml/2006/chart">
            <c:chart xmlns:c="http://schemas.openxmlformats.org/drawingml/2006/chart" xmlns:r="http://schemas.openxmlformats.org/officeDocument/2006/relationships" r:id="rId4"/>
          </a:graphicData>
        </a:graphic>
      </p:graphicFrame>
      <p:pic>
        <p:nvPicPr>
          <p:cNvPr id="6" name="圖片 5">
            <a:extLst>
              <a:ext uri="{FF2B5EF4-FFF2-40B4-BE49-F238E27FC236}">
                <a16:creationId xmlns:a16="http://schemas.microsoft.com/office/drawing/2014/main" id="{627879C2-9A8C-5F43-8F8B-B69B87758F3B}"/>
              </a:ext>
            </a:extLst>
          </p:cNvPr>
          <p:cNvPicPr/>
          <p:nvPr/>
        </p:nvPicPr>
        <p:blipFill rotWithShape="1">
          <a:blip r:embed="rId5"/>
          <a:srcRect l="10550" r="22928"/>
          <a:stretch/>
        </p:blipFill>
        <p:spPr>
          <a:xfrm>
            <a:off x="7089627" y="2661010"/>
            <a:ext cx="1704865" cy="1115843"/>
          </a:xfrm>
          <a:prstGeom prst="rect">
            <a:avLst/>
          </a:prstGeom>
        </p:spPr>
      </p:pic>
      <p:sp>
        <p:nvSpPr>
          <p:cNvPr id="8" name="Google Shape;667;p29">
            <a:extLst>
              <a:ext uri="{FF2B5EF4-FFF2-40B4-BE49-F238E27FC236}">
                <a16:creationId xmlns:a16="http://schemas.microsoft.com/office/drawing/2014/main" id="{731309EF-DBFD-D14F-860B-1511523E45C6}"/>
              </a:ext>
            </a:extLst>
          </p:cNvPr>
          <p:cNvSpPr txBox="1">
            <a:spLocks/>
          </p:cNvSpPr>
          <p:nvPr/>
        </p:nvSpPr>
        <p:spPr>
          <a:xfrm>
            <a:off x="1842643" y="1735824"/>
            <a:ext cx="2231646" cy="3268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 sz="2000" dirty="0">
                <a:solidFill>
                  <a:schemeClr val="tx1"/>
                </a:solidFill>
              </a:rPr>
              <a:t>Total Sales Price </a:t>
            </a:r>
          </a:p>
        </p:txBody>
      </p:sp>
      <p:sp>
        <p:nvSpPr>
          <p:cNvPr id="10" name="Google Shape;667;p29">
            <a:extLst>
              <a:ext uri="{FF2B5EF4-FFF2-40B4-BE49-F238E27FC236}">
                <a16:creationId xmlns:a16="http://schemas.microsoft.com/office/drawing/2014/main" id="{1FA5E829-B354-2440-9579-CEAA0D158967}"/>
              </a:ext>
            </a:extLst>
          </p:cNvPr>
          <p:cNvSpPr txBox="1">
            <a:spLocks/>
          </p:cNvSpPr>
          <p:nvPr/>
        </p:nvSpPr>
        <p:spPr>
          <a:xfrm>
            <a:off x="6065642" y="1735824"/>
            <a:ext cx="2231646" cy="3268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 sz="2000" dirty="0">
                <a:solidFill>
                  <a:schemeClr val="tx1"/>
                </a:solidFill>
              </a:rPr>
              <a:t>Sales Units</a:t>
            </a:r>
          </a:p>
        </p:txBody>
      </p:sp>
      <p:sp>
        <p:nvSpPr>
          <p:cNvPr id="9" name="Google Shape;667;p29">
            <a:extLst>
              <a:ext uri="{FF2B5EF4-FFF2-40B4-BE49-F238E27FC236}">
                <a16:creationId xmlns:a16="http://schemas.microsoft.com/office/drawing/2014/main" id="{1D5D045D-9989-AA46-AD74-0CEE0D5849D8}"/>
              </a:ext>
            </a:extLst>
          </p:cNvPr>
          <p:cNvSpPr txBox="1">
            <a:spLocks/>
          </p:cNvSpPr>
          <p:nvPr/>
        </p:nvSpPr>
        <p:spPr>
          <a:xfrm>
            <a:off x="726819" y="98222"/>
            <a:ext cx="3177915" cy="1482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1200" dirty="0">
                <a:solidFill>
                  <a:schemeClr val="tx1"/>
                </a:solidFill>
              </a:rPr>
              <a:t>AD571 Real Estate Analysis _ </a:t>
            </a:r>
            <a:r>
              <a:rPr lang="en-US" sz="1200" dirty="0" err="1">
                <a:solidFill>
                  <a:schemeClr val="tx1"/>
                </a:solidFill>
              </a:rPr>
              <a:t>Hsin</a:t>
            </a:r>
            <a:endParaRPr lang="en" sz="1200" dirty="0">
              <a:solidFill>
                <a:schemeClr val="tx1"/>
              </a:solidFill>
            </a:endParaRPr>
          </a:p>
        </p:txBody>
      </p:sp>
      <p:pic>
        <p:nvPicPr>
          <p:cNvPr id="12" name="圖片 11">
            <a:extLst>
              <a:ext uri="{FF2B5EF4-FFF2-40B4-BE49-F238E27FC236}">
                <a16:creationId xmlns:a16="http://schemas.microsoft.com/office/drawing/2014/main" id="{74AD687C-C64E-9947-849C-201195956D0A}"/>
              </a:ext>
            </a:extLst>
          </p:cNvPr>
          <p:cNvPicPr>
            <a:picLocks noChangeAspect="1"/>
          </p:cNvPicPr>
          <p:nvPr/>
        </p:nvPicPr>
        <p:blipFill>
          <a:blip r:embed="rId6"/>
          <a:stretch>
            <a:fillRect/>
          </a:stretch>
        </p:blipFill>
        <p:spPr>
          <a:xfrm>
            <a:off x="7361877" y="4577225"/>
            <a:ext cx="1068067" cy="4788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8"/>
        <p:cNvGrpSpPr/>
        <p:nvPr/>
      </p:nvGrpSpPr>
      <p:grpSpPr>
        <a:xfrm>
          <a:off x="0" y="0"/>
          <a:ext cx="0" cy="0"/>
          <a:chOff x="0" y="0"/>
          <a:chExt cx="0" cy="0"/>
        </a:xfrm>
      </p:grpSpPr>
      <p:sp>
        <p:nvSpPr>
          <p:cNvPr id="651" name="Google Shape;651;p27"/>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5" name="圖片 4">
            <a:extLst>
              <a:ext uri="{FF2B5EF4-FFF2-40B4-BE49-F238E27FC236}">
                <a16:creationId xmlns:a16="http://schemas.microsoft.com/office/drawing/2014/main" id="{470244FC-F19A-264A-95A6-740D628E0B10}"/>
              </a:ext>
            </a:extLst>
          </p:cNvPr>
          <p:cNvPicPr/>
          <p:nvPr/>
        </p:nvPicPr>
        <p:blipFill>
          <a:blip r:embed="rId3"/>
          <a:stretch>
            <a:fillRect/>
          </a:stretch>
        </p:blipFill>
        <p:spPr>
          <a:xfrm>
            <a:off x="1223600" y="3124579"/>
            <a:ext cx="5226124" cy="1692071"/>
          </a:xfrm>
          <a:prstGeom prst="rect">
            <a:avLst/>
          </a:prstGeom>
        </p:spPr>
      </p:pic>
      <p:sp>
        <p:nvSpPr>
          <p:cNvPr id="6" name="Google Shape;667;p29">
            <a:extLst>
              <a:ext uri="{FF2B5EF4-FFF2-40B4-BE49-F238E27FC236}">
                <a16:creationId xmlns:a16="http://schemas.microsoft.com/office/drawing/2014/main" id="{C7C1319B-1BD3-564A-8CB7-BDCED218E42B}"/>
              </a:ext>
            </a:extLst>
          </p:cNvPr>
          <p:cNvSpPr txBox="1">
            <a:spLocks/>
          </p:cNvSpPr>
          <p:nvPr/>
        </p:nvSpPr>
        <p:spPr>
          <a:xfrm>
            <a:off x="1099673" y="2715837"/>
            <a:ext cx="7404581" cy="3268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 sz="2000" dirty="0">
                <a:solidFill>
                  <a:schemeClr val="bg1"/>
                </a:solidFill>
              </a:rPr>
              <a:t>Regression forecast Model – time predictor (</a:t>
            </a:r>
            <a:r>
              <a:rPr lang="en" altLang="zh-TW" sz="2000" dirty="0"/>
              <a:t>R</a:t>
            </a:r>
            <a:r>
              <a:rPr lang="en" altLang="zh-TW" sz="2000" baseline="30000" dirty="0"/>
              <a:t>2</a:t>
            </a:r>
            <a:r>
              <a:rPr lang="en" altLang="zh-TW" dirty="0"/>
              <a:t> </a:t>
            </a:r>
            <a:r>
              <a:rPr lang="en" altLang="zh-TW" sz="2000" dirty="0"/>
              <a:t>= 0.64)</a:t>
            </a:r>
            <a:r>
              <a:rPr lang="en" sz="2000" dirty="0">
                <a:solidFill>
                  <a:schemeClr val="bg1"/>
                </a:solidFill>
              </a:rPr>
              <a:t> </a:t>
            </a:r>
            <a:endParaRPr lang="en" sz="2400" dirty="0">
              <a:solidFill>
                <a:schemeClr val="bg1"/>
              </a:solidFill>
            </a:endParaRPr>
          </a:p>
        </p:txBody>
      </p:sp>
      <p:pic>
        <p:nvPicPr>
          <p:cNvPr id="7" name="圖片 6">
            <a:extLst>
              <a:ext uri="{FF2B5EF4-FFF2-40B4-BE49-F238E27FC236}">
                <a16:creationId xmlns:a16="http://schemas.microsoft.com/office/drawing/2014/main" id="{09CE67DF-A0C5-5A4F-94F9-3C470760881E}"/>
              </a:ext>
            </a:extLst>
          </p:cNvPr>
          <p:cNvPicPr/>
          <p:nvPr/>
        </p:nvPicPr>
        <p:blipFill rotWithShape="1">
          <a:blip r:embed="rId4"/>
          <a:srcRect r="60773"/>
          <a:stretch/>
        </p:blipFill>
        <p:spPr>
          <a:xfrm>
            <a:off x="1223600" y="783727"/>
            <a:ext cx="1718528" cy="1654620"/>
          </a:xfrm>
          <a:prstGeom prst="rect">
            <a:avLst/>
          </a:prstGeom>
        </p:spPr>
      </p:pic>
      <p:sp>
        <p:nvSpPr>
          <p:cNvPr id="8" name="Google Shape;667;p29">
            <a:extLst>
              <a:ext uri="{FF2B5EF4-FFF2-40B4-BE49-F238E27FC236}">
                <a16:creationId xmlns:a16="http://schemas.microsoft.com/office/drawing/2014/main" id="{5FE94571-E9EB-C744-92E1-B132FD94A049}"/>
              </a:ext>
            </a:extLst>
          </p:cNvPr>
          <p:cNvSpPr txBox="1">
            <a:spLocks/>
          </p:cNvSpPr>
          <p:nvPr/>
        </p:nvSpPr>
        <p:spPr>
          <a:xfrm>
            <a:off x="1099673" y="325509"/>
            <a:ext cx="5538173" cy="3268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 sz="2000" dirty="0">
                <a:solidFill>
                  <a:schemeClr val="bg1"/>
                </a:solidFill>
              </a:rPr>
              <a:t>Time Series Model</a:t>
            </a:r>
          </a:p>
        </p:txBody>
      </p:sp>
      <p:pic>
        <p:nvPicPr>
          <p:cNvPr id="9" name="圖片 8">
            <a:extLst>
              <a:ext uri="{FF2B5EF4-FFF2-40B4-BE49-F238E27FC236}">
                <a16:creationId xmlns:a16="http://schemas.microsoft.com/office/drawing/2014/main" id="{B9C79331-8330-574F-B52F-D223B53C274A}"/>
              </a:ext>
            </a:extLst>
          </p:cNvPr>
          <p:cNvPicPr/>
          <p:nvPr/>
        </p:nvPicPr>
        <p:blipFill rotWithShape="1">
          <a:blip r:embed="rId5"/>
          <a:srcRect t="2784" b="8132"/>
          <a:stretch/>
        </p:blipFill>
        <p:spPr bwMode="auto">
          <a:xfrm>
            <a:off x="3134798" y="725008"/>
            <a:ext cx="4269605" cy="1772057"/>
          </a:xfrm>
          <a:prstGeom prst="rect">
            <a:avLst/>
          </a:prstGeom>
          <a:ln>
            <a:noFill/>
          </a:ln>
          <a:extLst>
            <a:ext uri="{53640926-AAD7-44D8-BBD7-CCE9431645EC}">
              <a14:shadowObscured xmlns:a14="http://schemas.microsoft.com/office/drawing/2010/main"/>
            </a:ext>
          </a:extLst>
        </p:spPr>
      </p:pic>
      <p:sp>
        <p:nvSpPr>
          <p:cNvPr id="10" name="Google Shape;667;p29">
            <a:extLst>
              <a:ext uri="{FF2B5EF4-FFF2-40B4-BE49-F238E27FC236}">
                <a16:creationId xmlns:a16="http://schemas.microsoft.com/office/drawing/2014/main" id="{614FF96C-62EE-4248-AA77-064D399D5A44}"/>
              </a:ext>
            </a:extLst>
          </p:cNvPr>
          <p:cNvSpPr txBox="1">
            <a:spLocks/>
          </p:cNvSpPr>
          <p:nvPr/>
        </p:nvSpPr>
        <p:spPr>
          <a:xfrm>
            <a:off x="726819" y="98222"/>
            <a:ext cx="3177915" cy="1482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1200" dirty="0">
                <a:solidFill>
                  <a:schemeClr val="tx2"/>
                </a:solidFill>
              </a:rPr>
              <a:t>AD571 Real Estate Analysis _ </a:t>
            </a:r>
            <a:r>
              <a:rPr lang="en-US" sz="1200" dirty="0" err="1">
                <a:solidFill>
                  <a:schemeClr val="tx2"/>
                </a:solidFill>
              </a:rPr>
              <a:t>Hsin</a:t>
            </a:r>
            <a:endParaRPr lang="en" sz="1200" dirty="0">
              <a:solidFill>
                <a:schemeClr val="tx2"/>
              </a:solidFill>
            </a:endParaRPr>
          </a:p>
        </p:txBody>
      </p:sp>
      <p:pic>
        <p:nvPicPr>
          <p:cNvPr id="11" name="圖片 10">
            <a:extLst>
              <a:ext uri="{FF2B5EF4-FFF2-40B4-BE49-F238E27FC236}">
                <a16:creationId xmlns:a16="http://schemas.microsoft.com/office/drawing/2014/main" id="{EAD216CE-F7DB-F544-A545-B8FF42B20161}"/>
              </a:ext>
            </a:extLst>
          </p:cNvPr>
          <p:cNvPicPr>
            <a:picLocks noChangeAspect="1"/>
          </p:cNvPicPr>
          <p:nvPr/>
        </p:nvPicPr>
        <p:blipFill>
          <a:blip r:embed="rId6"/>
          <a:stretch>
            <a:fillRect/>
          </a:stretch>
        </p:blipFill>
        <p:spPr>
          <a:xfrm>
            <a:off x="7361877" y="4577225"/>
            <a:ext cx="1068067" cy="478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5"/>
          <p:cNvSpPr txBox="1">
            <a:spLocks noGrp="1"/>
          </p:cNvSpPr>
          <p:nvPr>
            <p:ph type="ctrTitle"/>
          </p:nvPr>
        </p:nvSpPr>
        <p:spPr>
          <a:xfrm>
            <a:off x="578712" y="2152471"/>
            <a:ext cx="5859158" cy="872700"/>
          </a:xfrm>
          <a:prstGeom prst="rect">
            <a:avLst/>
          </a:prstGeom>
        </p:spPr>
        <p:txBody>
          <a:bodyPr spcFirstLastPara="1" wrap="square" lIns="0" tIns="0" rIns="0" bIns="0" anchor="b" anchorCtr="0">
            <a:noAutofit/>
          </a:bodyPr>
          <a:lstStyle/>
          <a:p>
            <a:r>
              <a:rPr lang="en" dirty="0"/>
              <a:t>3. </a:t>
            </a:r>
            <a:r>
              <a:rPr lang="en" altLang="zh-TW" dirty="0"/>
              <a:t>Model deployment </a:t>
            </a:r>
            <a:endParaRPr dirty="0"/>
          </a:p>
        </p:txBody>
      </p:sp>
      <p:pic>
        <p:nvPicPr>
          <p:cNvPr id="3" name="圖片 2">
            <a:extLst>
              <a:ext uri="{FF2B5EF4-FFF2-40B4-BE49-F238E27FC236}">
                <a16:creationId xmlns:a16="http://schemas.microsoft.com/office/drawing/2014/main" id="{793345D0-77D1-FF4B-AF73-4A43E628676F}"/>
              </a:ext>
            </a:extLst>
          </p:cNvPr>
          <p:cNvPicPr>
            <a:picLocks noChangeAspect="1"/>
          </p:cNvPicPr>
          <p:nvPr/>
        </p:nvPicPr>
        <p:blipFill>
          <a:blip r:embed="rId3"/>
          <a:stretch>
            <a:fillRect/>
          </a:stretch>
        </p:blipFill>
        <p:spPr>
          <a:xfrm>
            <a:off x="7233289" y="4548650"/>
            <a:ext cx="1068067" cy="478850"/>
          </a:xfrm>
          <a:prstGeom prst="rect">
            <a:avLst/>
          </a:prstGeom>
        </p:spPr>
      </p:pic>
    </p:spTree>
    <p:extLst>
      <p:ext uri="{BB962C8B-B14F-4D97-AF65-F5344CB8AC3E}">
        <p14:creationId xmlns:p14="http://schemas.microsoft.com/office/powerpoint/2010/main" val="89769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55"/>
        <p:cNvGrpSpPr/>
        <p:nvPr/>
      </p:nvGrpSpPr>
      <p:grpSpPr>
        <a:xfrm>
          <a:off x="0" y="0"/>
          <a:ext cx="0" cy="0"/>
          <a:chOff x="0" y="0"/>
          <a:chExt cx="0" cy="0"/>
        </a:xfrm>
      </p:grpSpPr>
      <p:sp>
        <p:nvSpPr>
          <p:cNvPr id="662" name="Google Shape;662;p28"/>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1"/>
                </a:solidFill>
              </a:rPr>
              <a:t>9</a:t>
            </a:fld>
            <a:endParaRPr>
              <a:solidFill>
                <a:schemeClr val="dk1"/>
              </a:solidFill>
            </a:endParaRPr>
          </a:p>
        </p:txBody>
      </p:sp>
      <p:pic>
        <p:nvPicPr>
          <p:cNvPr id="2" name="圖片 1">
            <a:extLst>
              <a:ext uri="{FF2B5EF4-FFF2-40B4-BE49-F238E27FC236}">
                <a16:creationId xmlns:a16="http://schemas.microsoft.com/office/drawing/2014/main" id="{D652EFF4-E66F-3E44-B439-E4519546D0B5}"/>
              </a:ext>
            </a:extLst>
          </p:cNvPr>
          <p:cNvPicPr>
            <a:picLocks noChangeAspect="1"/>
          </p:cNvPicPr>
          <p:nvPr/>
        </p:nvPicPr>
        <p:blipFill>
          <a:blip r:embed="rId3"/>
          <a:stretch>
            <a:fillRect/>
          </a:stretch>
        </p:blipFill>
        <p:spPr>
          <a:xfrm>
            <a:off x="1150958" y="678621"/>
            <a:ext cx="3522956" cy="3743768"/>
          </a:xfrm>
          <a:prstGeom prst="rect">
            <a:avLst/>
          </a:prstGeom>
        </p:spPr>
      </p:pic>
      <p:pic>
        <p:nvPicPr>
          <p:cNvPr id="3" name="圖片 2">
            <a:extLst>
              <a:ext uri="{FF2B5EF4-FFF2-40B4-BE49-F238E27FC236}">
                <a16:creationId xmlns:a16="http://schemas.microsoft.com/office/drawing/2014/main" id="{E4B5EADD-4838-1F4C-A8C8-C03CBE959D1D}"/>
              </a:ext>
            </a:extLst>
          </p:cNvPr>
          <p:cNvPicPr>
            <a:picLocks noChangeAspect="1"/>
          </p:cNvPicPr>
          <p:nvPr/>
        </p:nvPicPr>
        <p:blipFill rotWithShape="1">
          <a:blip r:embed="rId4"/>
          <a:srcRect t="1344"/>
          <a:stretch/>
        </p:blipFill>
        <p:spPr>
          <a:xfrm>
            <a:off x="4944901" y="2569579"/>
            <a:ext cx="3872453" cy="1400477"/>
          </a:xfrm>
          <a:prstGeom prst="rect">
            <a:avLst/>
          </a:prstGeom>
        </p:spPr>
      </p:pic>
      <p:sp>
        <p:nvSpPr>
          <p:cNvPr id="11" name="Google Shape;667;p29">
            <a:extLst>
              <a:ext uri="{FF2B5EF4-FFF2-40B4-BE49-F238E27FC236}">
                <a16:creationId xmlns:a16="http://schemas.microsoft.com/office/drawing/2014/main" id="{EEFE3321-E92E-BE42-83F9-B328E196F1DD}"/>
              </a:ext>
            </a:extLst>
          </p:cNvPr>
          <p:cNvSpPr txBox="1">
            <a:spLocks/>
          </p:cNvSpPr>
          <p:nvPr/>
        </p:nvSpPr>
        <p:spPr>
          <a:xfrm>
            <a:off x="5182305" y="759644"/>
            <a:ext cx="3397643" cy="116762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pPr>
              <a:lnSpc>
                <a:spcPct val="100000"/>
              </a:lnSpc>
            </a:pPr>
            <a:r>
              <a:rPr lang="en" sz="3200" dirty="0">
                <a:solidFill>
                  <a:schemeClr val="bg1"/>
                </a:solidFill>
              </a:rPr>
              <a:t>Optimization Model – M</a:t>
            </a:r>
            <a:r>
              <a:rPr lang="en" altLang="zh-TW" sz="3200" dirty="0">
                <a:solidFill>
                  <a:schemeClr val="bg1"/>
                </a:solidFill>
              </a:rPr>
              <a:t>aximum Profit</a:t>
            </a:r>
            <a:endParaRPr lang="en" sz="3200" dirty="0">
              <a:solidFill>
                <a:schemeClr val="bg1"/>
              </a:solidFill>
            </a:endParaRPr>
          </a:p>
        </p:txBody>
      </p:sp>
      <p:sp>
        <p:nvSpPr>
          <p:cNvPr id="6" name="Google Shape;667;p29">
            <a:extLst>
              <a:ext uri="{FF2B5EF4-FFF2-40B4-BE49-F238E27FC236}">
                <a16:creationId xmlns:a16="http://schemas.microsoft.com/office/drawing/2014/main" id="{26A09EFF-F273-DD44-BA3E-A03860903899}"/>
              </a:ext>
            </a:extLst>
          </p:cNvPr>
          <p:cNvSpPr txBox="1">
            <a:spLocks/>
          </p:cNvSpPr>
          <p:nvPr/>
        </p:nvSpPr>
        <p:spPr>
          <a:xfrm>
            <a:off x="726819" y="98222"/>
            <a:ext cx="3177915" cy="14825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r>
              <a:rPr lang="en-US" sz="1200" dirty="0">
                <a:solidFill>
                  <a:schemeClr val="tx1"/>
                </a:solidFill>
              </a:rPr>
              <a:t>AD571 Real Estate Analysis _ </a:t>
            </a:r>
            <a:r>
              <a:rPr lang="en-US" sz="1200" dirty="0" err="1">
                <a:solidFill>
                  <a:schemeClr val="tx1"/>
                </a:solidFill>
              </a:rPr>
              <a:t>Hsin</a:t>
            </a:r>
            <a:endParaRPr lang="en" sz="1200" dirty="0">
              <a:solidFill>
                <a:schemeClr val="tx1"/>
              </a:solidFill>
            </a:endParaRPr>
          </a:p>
        </p:txBody>
      </p:sp>
      <p:pic>
        <p:nvPicPr>
          <p:cNvPr id="7" name="圖片 6">
            <a:extLst>
              <a:ext uri="{FF2B5EF4-FFF2-40B4-BE49-F238E27FC236}">
                <a16:creationId xmlns:a16="http://schemas.microsoft.com/office/drawing/2014/main" id="{CDCEAEE3-0A60-0248-B915-4775AC63FB30}"/>
              </a:ext>
            </a:extLst>
          </p:cNvPr>
          <p:cNvPicPr>
            <a:picLocks noChangeAspect="1"/>
          </p:cNvPicPr>
          <p:nvPr/>
        </p:nvPicPr>
        <p:blipFill>
          <a:blip r:embed="rId5"/>
          <a:stretch>
            <a:fillRect/>
          </a:stretch>
        </p:blipFill>
        <p:spPr>
          <a:xfrm>
            <a:off x="7361877" y="4577225"/>
            <a:ext cx="1068067" cy="478850"/>
          </a:xfrm>
          <a:prstGeom prst="rect">
            <a:avLst/>
          </a:prstGeom>
        </p:spPr>
      </p:pic>
    </p:spTree>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3782</TotalTime>
  <Words>472</Words>
  <Application>Microsoft Macintosh PowerPoint</Application>
  <PresentationFormat>如螢幕大小 (16:9)</PresentationFormat>
  <Paragraphs>77</Paragraphs>
  <Slides>18</Slides>
  <Notes>18</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18</vt:i4>
      </vt:variant>
    </vt:vector>
  </HeadingPairs>
  <TitlesOfParts>
    <vt:vector size="24" baseType="lpstr">
      <vt:lpstr>新細明體</vt:lpstr>
      <vt:lpstr>Times New Roman</vt:lpstr>
      <vt:lpstr>Barlow SemiBold</vt:lpstr>
      <vt:lpstr>Barlow Light</vt:lpstr>
      <vt:lpstr>Arial</vt:lpstr>
      <vt:lpstr>Lodovico template</vt:lpstr>
      <vt:lpstr>NYC Real Estate- Baychester </vt:lpstr>
      <vt:lpstr>CONTENTS</vt:lpstr>
      <vt:lpstr>1. Goal &amp; Necessary Data </vt:lpstr>
      <vt:lpstr>Business Goal &amp; Model Goal</vt:lpstr>
      <vt:lpstr>2. Model development &amp; validation</vt:lpstr>
      <vt:lpstr>Neighborhood - Baychester </vt:lpstr>
      <vt:lpstr>PowerPoint 簡報</vt:lpstr>
      <vt:lpstr>3. Model deployment </vt:lpstr>
      <vt:lpstr>PowerPoint 簡報</vt:lpstr>
      <vt:lpstr>PowerPoint 簡報</vt:lpstr>
      <vt:lpstr>4. Model monitoring &amp; improvement</vt:lpstr>
      <vt:lpstr>PowerPoint 簡報</vt:lpstr>
      <vt:lpstr>5. Company Value</vt:lpstr>
      <vt:lpstr>Contribution</vt:lpstr>
      <vt:lpstr>6. Next Step</vt:lpstr>
      <vt:lpstr>Choose Baychester?</vt:lpstr>
      <vt:lpstr>Other neighborhoods </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 Presenting Results</dc:title>
  <cp:lastModifiedBy>Microsoft Office User</cp:lastModifiedBy>
  <cp:revision>24</cp:revision>
  <dcterms:modified xsi:type="dcterms:W3CDTF">2022-12-15T16:58:14Z</dcterms:modified>
</cp:coreProperties>
</file>